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0" r:id="rId6"/>
    <p:sldId id="259" r:id="rId7"/>
    <p:sldId id="256" r:id="rId8"/>
    <p:sldId id="263" r:id="rId9"/>
    <p:sldId id="264" r:id="rId10"/>
    <p:sldId id="257" r:id="rId11"/>
    <p:sldId id="262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93F98B-8BCE-43B3-B2A9-2A61BFA14D2E}" vWet="4" dt="2022-03-07T15:33:32.867"/>
    <p1510:client id="{9492C3C5-2EAF-109D-E6F1-28C5DA479D0F}" v="67" dt="2022-03-07T15:35:46.472"/>
    <p1510:client id="{9BF7BC60-735E-4ED6-9E1A-DD6943E7366A}" v="4" dt="2022-03-07T15:33:38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Radford" userId="740ccfd9-188d-422b-909c-cfd9aa9c54f1" providerId="ADAL" clId="{9BF7BC60-735E-4ED6-9E1A-DD6943E7366A}"/>
    <pc:docChg chg="modSld sldOrd">
      <pc:chgData name="Andrea Radford" userId="740ccfd9-188d-422b-909c-cfd9aa9c54f1" providerId="ADAL" clId="{9BF7BC60-735E-4ED6-9E1A-DD6943E7366A}" dt="2022-03-06T23:58:40.831" v="1"/>
      <pc:docMkLst>
        <pc:docMk/>
      </pc:docMkLst>
      <pc:sldChg chg="ord">
        <pc:chgData name="Andrea Radford" userId="740ccfd9-188d-422b-909c-cfd9aa9c54f1" providerId="ADAL" clId="{9BF7BC60-735E-4ED6-9E1A-DD6943E7366A}" dt="2022-03-06T23:58:40.831" v="1"/>
        <pc:sldMkLst>
          <pc:docMk/>
          <pc:sldMk cId="3254134651" sldId="264"/>
        </pc:sldMkLst>
      </pc:sldChg>
    </pc:docChg>
  </pc:docChgLst>
  <pc:docChgLst>
    <pc:chgData name="Devinder Rodriguez" userId="S::devinder.rodriguez@cobbk12.org::93440272-e0c6-472d-ac68-99fe77458d05" providerId="AD" clId="Web-{9492C3C5-2EAF-109D-E6F1-28C5DA479D0F}"/>
    <pc:docChg chg="modSld">
      <pc:chgData name="Devinder Rodriguez" userId="S::devinder.rodriguez@cobbk12.org::93440272-e0c6-472d-ac68-99fe77458d05" providerId="AD" clId="Web-{9492C3C5-2EAF-109D-E6F1-28C5DA479D0F}" dt="2022-03-07T15:35:46.472" v="60" actId="1076"/>
      <pc:docMkLst>
        <pc:docMk/>
      </pc:docMkLst>
      <pc:sldChg chg="modSp">
        <pc:chgData name="Devinder Rodriguez" userId="S::devinder.rodriguez@cobbk12.org::93440272-e0c6-472d-ac68-99fe77458d05" providerId="AD" clId="Web-{9492C3C5-2EAF-109D-E6F1-28C5DA479D0F}" dt="2022-03-07T15:35:46.472" v="60" actId="1076"/>
        <pc:sldMkLst>
          <pc:docMk/>
          <pc:sldMk cId="3850468840" sldId="256"/>
        </pc:sldMkLst>
        <pc:spChg chg="mod">
          <ac:chgData name="Devinder Rodriguez" userId="S::devinder.rodriguez@cobbk12.org::93440272-e0c6-472d-ac68-99fe77458d05" providerId="AD" clId="Web-{9492C3C5-2EAF-109D-E6F1-28C5DA479D0F}" dt="2022-03-07T15:35:37.737" v="58" actId="20577"/>
          <ac:spMkLst>
            <pc:docMk/>
            <pc:sldMk cId="3850468840" sldId="256"/>
            <ac:spMk id="5" creationId="{00000000-0000-0000-0000-000000000000}"/>
          </ac:spMkLst>
        </pc:spChg>
        <pc:spChg chg="mod">
          <ac:chgData name="Devinder Rodriguez" userId="S::devinder.rodriguez@cobbk12.org::93440272-e0c6-472d-ac68-99fe77458d05" providerId="AD" clId="Web-{9492C3C5-2EAF-109D-E6F1-28C5DA479D0F}" dt="2022-03-07T15:34:05.265" v="15" actId="1076"/>
          <ac:spMkLst>
            <pc:docMk/>
            <pc:sldMk cId="3850468840" sldId="256"/>
            <ac:spMk id="6" creationId="{00000000-0000-0000-0000-000000000000}"/>
          </ac:spMkLst>
        </pc:spChg>
        <pc:spChg chg="mod">
          <ac:chgData name="Devinder Rodriguez" userId="S::devinder.rodriguez@cobbk12.org::93440272-e0c6-472d-ac68-99fe77458d05" providerId="AD" clId="Web-{9492C3C5-2EAF-109D-E6F1-28C5DA479D0F}" dt="2022-03-07T15:33:58.890" v="14" actId="1076"/>
          <ac:spMkLst>
            <pc:docMk/>
            <pc:sldMk cId="3850468840" sldId="256"/>
            <ac:spMk id="7" creationId="{00000000-0000-0000-0000-000000000000}"/>
          </ac:spMkLst>
        </pc:spChg>
        <pc:spChg chg="mod">
          <ac:chgData name="Devinder Rodriguez" userId="S::devinder.rodriguez@cobbk12.org::93440272-e0c6-472d-ac68-99fe77458d05" providerId="AD" clId="Web-{9492C3C5-2EAF-109D-E6F1-28C5DA479D0F}" dt="2022-03-07T15:34:15.219" v="22" actId="1076"/>
          <ac:spMkLst>
            <pc:docMk/>
            <pc:sldMk cId="3850468840" sldId="256"/>
            <ac:spMk id="8" creationId="{00000000-0000-0000-0000-000000000000}"/>
          </ac:spMkLst>
        </pc:spChg>
        <pc:spChg chg="mod">
          <ac:chgData name="Devinder Rodriguez" userId="S::devinder.rodriguez@cobbk12.org::93440272-e0c6-472d-ac68-99fe77458d05" providerId="AD" clId="Web-{9492C3C5-2EAF-109D-E6F1-28C5DA479D0F}" dt="2022-03-07T15:34:38.438" v="41" actId="1076"/>
          <ac:spMkLst>
            <pc:docMk/>
            <pc:sldMk cId="3850468840" sldId="256"/>
            <ac:spMk id="10" creationId="{00000000-0000-0000-0000-000000000000}"/>
          </ac:spMkLst>
        </pc:spChg>
        <pc:spChg chg="mod">
          <ac:chgData name="Devinder Rodriguez" userId="S::devinder.rodriguez@cobbk12.org::93440272-e0c6-472d-ac68-99fe77458d05" providerId="AD" clId="Web-{9492C3C5-2EAF-109D-E6F1-28C5DA479D0F}" dt="2022-03-07T15:34:50.408" v="47" actId="1076"/>
          <ac:spMkLst>
            <pc:docMk/>
            <pc:sldMk cId="3850468840" sldId="256"/>
            <ac:spMk id="11" creationId="{00000000-0000-0000-0000-000000000000}"/>
          </ac:spMkLst>
        </pc:spChg>
        <pc:spChg chg="mod">
          <ac:chgData name="Devinder Rodriguez" userId="S::devinder.rodriguez@cobbk12.org::93440272-e0c6-472d-ac68-99fe77458d05" providerId="AD" clId="Web-{9492C3C5-2EAF-109D-E6F1-28C5DA479D0F}" dt="2022-03-07T15:35:46.472" v="60" actId="1076"/>
          <ac:spMkLst>
            <pc:docMk/>
            <pc:sldMk cId="3850468840" sldId="256"/>
            <ac:spMk id="12" creationId="{00000000-0000-0000-0000-000000000000}"/>
          </ac:spMkLst>
        </pc:spChg>
        <pc:spChg chg="mod">
          <ac:chgData name="Devinder Rodriguez" userId="S::devinder.rodriguez@cobbk12.org::93440272-e0c6-472d-ac68-99fe77458d05" providerId="AD" clId="Web-{9492C3C5-2EAF-109D-E6F1-28C5DA479D0F}" dt="2022-03-07T15:35:43.581" v="59" actId="1076"/>
          <ac:spMkLst>
            <pc:docMk/>
            <pc:sldMk cId="3850468840" sldId="256"/>
            <ac:spMk id="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9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0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3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1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1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1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3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2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1D8AA-8A77-4703-AEBB-64A1E2AABA0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4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1D8AA-8A77-4703-AEBB-64A1E2AABA0F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63E68-C090-45CB-BF3A-31AD1BEE4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7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9144000" cy="96505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7200" b="1" dirty="0" err="1">
                <a:latin typeface="Arial Black" panose="020B0A04020102020204" pitchFamily="34" charset="0"/>
              </a:rPr>
              <a:t>Ir</a:t>
            </a:r>
            <a:r>
              <a:rPr lang="en-US" altLang="en-US" sz="7200" b="1" dirty="0">
                <a:latin typeface="Arial Black" panose="020B0A04020102020204" pitchFamily="34" charset="0"/>
              </a:rPr>
              <a:t> – “to go”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087418"/>
            <a:ext cx="9144000" cy="3576782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 sz="6000" dirty="0"/>
              <a:t>Irregular Verb # 4</a:t>
            </a:r>
          </a:p>
          <a:p>
            <a:pPr eaLnBrk="1" hangingPunct="1"/>
            <a:endParaRPr lang="en-US" altLang="en-US" sz="6000" dirty="0"/>
          </a:p>
          <a:p>
            <a:pPr eaLnBrk="1" hangingPunct="1"/>
            <a:r>
              <a:rPr lang="en-US" altLang="en-US" sz="6000" dirty="0"/>
              <a:t>*Ir is not an –</a:t>
            </a:r>
            <a:r>
              <a:rPr lang="en-US" altLang="en-US" sz="6000" dirty="0" err="1"/>
              <a:t>ir</a:t>
            </a:r>
            <a:r>
              <a:rPr lang="en-US" altLang="en-US" sz="6000" dirty="0"/>
              <a:t> verb. It is irregular.</a:t>
            </a:r>
          </a:p>
          <a:p>
            <a:r>
              <a:rPr lang="en-US" altLang="en-US" sz="6000" dirty="0"/>
              <a:t>*Ir is often used with the question word </a:t>
            </a:r>
            <a:r>
              <a:rPr lang="en-US" altLang="en-US" sz="6000" i="1" dirty="0">
                <a:cs typeface="Arial" panose="020B0604020202020204" pitchFamily="34" charset="0"/>
              </a:rPr>
              <a:t>¿</a:t>
            </a:r>
            <a:r>
              <a:rPr lang="en-US" altLang="en-US" sz="6000" i="1" dirty="0" err="1">
                <a:cs typeface="Arial" panose="020B0604020202020204" pitchFamily="34" charset="0"/>
              </a:rPr>
              <a:t>Adónde</a:t>
            </a:r>
            <a:r>
              <a:rPr lang="en-US" altLang="en-US" sz="6000" i="1" dirty="0">
                <a:cs typeface="Arial" panose="020B0604020202020204" pitchFamily="34" charset="0"/>
              </a:rPr>
              <a:t>? (to where)</a:t>
            </a:r>
            <a:r>
              <a:rPr lang="en-US" altLang="en-US" sz="6000" dirty="0">
                <a:cs typeface="Arial" panose="020B0604020202020204" pitchFamily="34" charset="0"/>
              </a:rPr>
              <a:t>.</a:t>
            </a:r>
          </a:p>
          <a:p>
            <a:pPr eaLnBrk="1" hangingPunct="1"/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43571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000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Ir - “to go”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08992" y="1908314"/>
            <a:ext cx="4038600" cy="4530725"/>
          </a:xfrm>
        </p:spPr>
        <p:txBody>
          <a:bodyPr/>
          <a:lstStyle/>
          <a:p>
            <a:pPr eaLnBrk="1" hangingPunct="1"/>
            <a:r>
              <a:rPr lang="en-US" altLang="en-US" sz="3600" dirty="0" err="1"/>
              <a:t>Yo</a:t>
            </a:r>
            <a:r>
              <a:rPr lang="en-US" altLang="en-US" sz="3600" dirty="0"/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voy</a:t>
            </a:r>
            <a:endParaRPr lang="en-US" altLang="en-US" sz="3600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dirty="0"/>
              <a:t> </a:t>
            </a:r>
          </a:p>
          <a:p>
            <a:pPr eaLnBrk="1" hangingPunct="1"/>
            <a:r>
              <a:rPr lang="en-US" altLang="en-US" sz="3600" dirty="0"/>
              <a:t>T</a:t>
            </a:r>
            <a:r>
              <a:rPr lang="en-US" altLang="en-US" sz="3600" dirty="0">
                <a:cs typeface="Arial" panose="020B0604020202020204" pitchFamily="34" charset="0"/>
              </a:rPr>
              <a:t>ú </a:t>
            </a:r>
            <a:r>
              <a:rPr lang="en-US" alt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vas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600" dirty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600" dirty="0" err="1">
                <a:cs typeface="Arial" panose="020B0604020202020204" pitchFamily="34" charset="0"/>
              </a:rPr>
              <a:t>Él</a:t>
            </a:r>
            <a:r>
              <a:rPr lang="en-US" altLang="en-US" sz="3600" dirty="0">
                <a:cs typeface="Arial" panose="020B0604020202020204" pitchFamily="34" charset="0"/>
              </a:rPr>
              <a:t>, Ella, </a:t>
            </a:r>
            <a:r>
              <a:rPr lang="en-US" altLang="en-US" sz="3600" dirty="0" err="1">
                <a:cs typeface="Arial" panose="020B0604020202020204" pitchFamily="34" charset="0"/>
              </a:rPr>
              <a:t>Ud</a:t>
            </a:r>
            <a:r>
              <a:rPr lang="en-US" altLang="en-US" sz="3600" dirty="0">
                <a:cs typeface="Arial" panose="020B0604020202020204" pitchFamily="34" charset="0"/>
              </a:rPr>
              <a:t>. </a:t>
            </a:r>
            <a:r>
              <a:rPr lang="en-US" altLang="en-US" sz="3600" b="1" dirty="0" err="1">
                <a:solidFill>
                  <a:srgbClr val="FF0000"/>
                </a:solidFill>
                <a:cs typeface="Arial" panose="020B0604020202020204" pitchFamily="34" charset="0"/>
              </a:rPr>
              <a:t>va</a:t>
            </a:r>
            <a:endParaRPr lang="en-US" altLang="en-US" sz="36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3486" y="1908313"/>
            <a:ext cx="7318513" cy="4530725"/>
          </a:xfrm>
        </p:spPr>
        <p:txBody>
          <a:bodyPr/>
          <a:lstStyle/>
          <a:p>
            <a:pPr eaLnBrk="1" hangingPunct="1"/>
            <a:r>
              <a:rPr lang="en-US" altLang="en-US" sz="3600" dirty="0" err="1"/>
              <a:t>Nosotros</a:t>
            </a:r>
            <a:r>
              <a:rPr lang="en-US" altLang="en-US" sz="3600" dirty="0"/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vamos</a:t>
            </a:r>
            <a:endParaRPr lang="en-US" altLang="en-US" sz="3600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600" dirty="0"/>
          </a:p>
          <a:p>
            <a:pPr eaLnBrk="1" hangingPunct="1"/>
            <a:r>
              <a:rPr lang="en-US" altLang="en-US" sz="3600" dirty="0" err="1"/>
              <a:t>Vosotros</a:t>
            </a:r>
            <a:r>
              <a:rPr lang="en-US" altLang="en-US" sz="3600" dirty="0"/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vais</a:t>
            </a:r>
            <a:r>
              <a:rPr lang="en-US" altLang="en-US" sz="3600" dirty="0"/>
              <a:t>   </a:t>
            </a:r>
            <a:r>
              <a:rPr lang="en-US" altLang="en-US" sz="2200" dirty="0"/>
              <a:t>(no accent b/c the word is too short)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US" altLang="en-US" sz="3600" dirty="0"/>
          </a:p>
          <a:p>
            <a:pPr eaLnBrk="1" hangingPunct="1"/>
            <a:r>
              <a:rPr lang="en-US" altLang="en-US" sz="3600" dirty="0" err="1"/>
              <a:t>Ellos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Ellas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Uds</a:t>
            </a:r>
            <a:r>
              <a:rPr lang="en-US" altLang="en-US" sz="3600" dirty="0"/>
              <a:t>. </a:t>
            </a:r>
            <a:r>
              <a:rPr lang="en-US" altLang="en-US" sz="3600" b="1" dirty="0">
                <a:solidFill>
                  <a:srgbClr val="FF0000"/>
                </a:solidFill>
              </a:rPr>
              <a:t>van</a:t>
            </a:r>
          </a:p>
        </p:txBody>
      </p:sp>
    </p:spTree>
    <p:extLst>
      <p:ext uri="{BB962C8B-B14F-4D97-AF65-F5344CB8AC3E}">
        <p14:creationId xmlns:p14="http://schemas.microsoft.com/office/powerpoint/2010/main" val="343797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81000" y="118919"/>
            <a:ext cx="9753600" cy="1143000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>
                <a:latin typeface="Arial Black" panose="020B0A04020102020204" pitchFamily="34" charset="0"/>
              </a:rPr>
              <a:t>The verb IR is always followed by preposition “a”</a:t>
            </a:r>
            <a:br>
              <a:rPr lang="en-US" altLang="en-US" sz="3200" b="1" dirty="0"/>
            </a:br>
            <a:r>
              <a:rPr lang="en-US" altLang="en-US" sz="3200" b="1" dirty="0"/>
              <a:t>– how is it used?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736035" y="1600200"/>
            <a:ext cx="10455965" cy="47752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A </a:t>
            </a:r>
            <a:r>
              <a:rPr lang="en-US" altLang="en-US" dirty="0"/>
              <a:t>                     1) proper nouns that are a place      </a:t>
            </a:r>
            <a:br>
              <a:rPr lang="en-US" altLang="en-US" dirty="0"/>
            </a:br>
            <a:r>
              <a:rPr lang="en-US" altLang="en-US" dirty="0"/>
              <a:t>                            (Hillgrove, </a:t>
            </a:r>
            <a:r>
              <a:rPr lang="en-US" altLang="en-US" dirty="0" err="1"/>
              <a:t>Yogli</a:t>
            </a:r>
            <a:r>
              <a:rPr lang="en-US" altLang="en-US" dirty="0"/>
              <a:t> </a:t>
            </a:r>
            <a:r>
              <a:rPr lang="en-US" altLang="en-US" dirty="0" err="1"/>
              <a:t>Mogli</a:t>
            </a:r>
            <a:r>
              <a:rPr lang="en-US" altLang="en-US" dirty="0"/>
              <a:t>, Macy’s, Venezuela)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  </a:t>
            </a:r>
            <a:br>
              <a:rPr lang="en-US" altLang="en-US" dirty="0"/>
            </a:br>
            <a:r>
              <a:rPr lang="en-US" altLang="en-US" dirty="0"/>
              <a:t>                         2)  If you’re going to do an action (simple future tense) 			Ex) I’m going to swim = (</a:t>
            </a:r>
            <a:r>
              <a:rPr lang="en-US" altLang="en-US" dirty="0" err="1"/>
              <a:t>Yo</a:t>
            </a:r>
            <a:r>
              <a:rPr lang="en-US" altLang="en-US" dirty="0"/>
              <a:t>) </a:t>
            </a:r>
            <a:r>
              <a:rPr lang="en-US" altLang="en-US" dirty="0" err="1"/>
              <a:t>voy</a:t>
            </a:r>
            <a:r>
              <a:rPr lang="en-US" altLang="en-US" dirty="0"/>
              <a:t> a </a:t>
            </a:r>
            <a:r>
              <a:rPr lang="en-US" altLang="en-US" dirty="0" err="1"/>
              <a:t>nadar</a:t>
            </a:r>
            <a:endParaRPr lang="en-US" altLang="en-US" dirty="0"/>
          </a:p>
          <a:p>
            <a:r>
              <a:rPr lang="en-US" altLang="en-US" dirty="0">
                <a:solidFill>
                  <a:srgbClr val="0070C0"/>
                </a:solidFill>
              </a:rPr>
              <a:t>Al</a:t>
            </a:r>
            <a:r>
              <a:rPr lang="en-US" altLang="en-US" dirty="0"/>
              <a:t> (a el) = masc. &amp; sing.  (el </a:t>
            </a:r>
            <a:r>
              <a:rPr lang="en-US" altLang="en-US" dirty="0" err="1"/>
              <a:t>gimnasio</a:t>
            </a:r>
            <a:r>
              <a:rPr lang="en-US" altLang="en-US" dirty="0"/>
              <a:t>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A la </a:t>
            </a:r>
            <a:r>
              <a:rPr lang="en-US" altLang="en-US" dirty="0"/>
              <a:t>= fem. &amp; sing. (la </a:t>
            </a:r>
            <a:r>
              <a:rPr lang="en-US" altLang="en-US" dirty="0" err="1"/>
              <a:t>cafetería</a:t>
            </a:r>
            <a:r>
              <a:rPr lang="en-US" altLang="en-US" dirty="0"/>
              <a:t>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A </a:t>
            </a:r>
            <a:r>
              <a:rPr lang="en-US" altLang="en-US" dirty="0" err="1">
                <a:solidFill>
                  <a:srgbClr val="FF0000"/>
                </a:solidFill>
              </a:rPr>
              <a:t>los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= masc. &amp; plural (</a:t>
            </a:r>
            <a:r>
              <a:rPr lang="en-US" altLang="en-US" dirty="0" err="1"/>
              <a:t>los</a:t>
            </a:r>
            <a:r>
              <a:rPr lang="en-US" altLang="en-US" dirty="0"/>
              <a:t> </a:t>
            </a:r>
            <a:r>
              <a:rPr lang="en-US" altLang="en-US" dirty="0" err="1"/>
              <a:t>museos</a:t>
            </a:r>
            <a:r>
              <a:rPr lang="en-US" altLang="en-US" dirty="0"/>
              <a:t>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A las </a:t>
            </a:r>
            <a:r>
              <a:rPr lang="en-US" altLang="en-US" dirty="0"/>
              <a:t>= fem. &amp; plural (las </a:t>
            </a:r>
            <a:r>
              <a:rPr lang="en-US" altLang="en-US" dirty="0" err="1"/>
              <a:t>clases</a:t>
            </a:r>
            <a:r>
              <a:rPr lang="en-US" altLang="en-US" dirty="0"/>
              <a:t>)</a:t>
            </a:r>
          </a:p>
        </p:txBody>
      </p:sp>
      <p:cxnSp>
        <p:nvCxnSpPr>
          <p:cNvPr id="27652" name="Straight Arrow Connector 4"/>
          <p:cNvCxnSpPr>
            <a:cxnSpLocks noChangeShapeType="1"/>
          </p:cNvCxnSpPr>
          <p:nvPr/>
        </p:nvCxnSpPr>
        <p:spPr bwMode="auto">
          <a:xfrm>
            <a:off x="2798617" y="1870986"/>
            <a:ext cx="838200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3" name="Straight Arrow Connector 5"/>
          <p:cNvCxnSpPr>
            <a:cxnSpLocks noChangeShapeType="1"/>
          </p:cNvCxnSpPr>
          <p:nvPr/>
        </p:nvCxnSpPr>
        <p:spPr bwMode="auto">
          <a:xfrm>
            <a:off x="2798617" y="2039881"/>
            <a:ext cx="1283855" cy="99521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4" name="Straight Connector 10"/>
          <p:cNvCxnSpPr>
            <a:cxnSpLocks noChangeShapeType="1"/>
          </p:cNvCxnSpPr>
          <p:nvPr/>
        </p:nvCxnSpPr>
        <p:spPr bwMode="auto">
          <a:xfrm flipV="1">
            <a:off x="2341417" y="3828750"/>
            <a:ext cx="914400" cy="381000"/>
          </a:xfrm>
          <a:prstGeom prst="line">
            <a:avLst/>
          </a:prstGeom>
          <a:noFill/>
          <a:ln w="25400" algn="ctr">
            <a:solidFill>
              <a:srgbClr val="FF0000">
                <a:alpha val="5411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5" name="Straight Connector 14"/>
          <p:cNvCxnSpPr>
            <a:cxnSpLocks noChangeShapeType="1"/>
          </p:cNvCxnSpPr>
          <p:nvPr/>
        </p:nvCxnSpPr>
        <p:spPr bwMode="auto">
          <a:xfrm>
            <a:off x="2431774" y="3870487"/>
            <a:ext cx="838200" cy="304800"/>
          </a:xfrm>
          <a:prstGeom prst="line">
            <a:avLst/>
          </a:prstGeom>
          <a:noFill/>
          <a:ln w="25400" algn="ctr">
            <a:solidFill>
              <a:srgbClr val="FF0000">
                <a:alpha val="52940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6" name="Curved Up Arrow 17"/>
          <p:cNvSpPr>
            <a:spLocks noChangeArrowheads="1"/>
          </p:cNvSpPr>
          <p:nvPr/>
        </p:nvSpPr>
        <p:spPr bwMode="auto">
          <a:xfrm rot="11014313">
            <a:off x="2057399" y="3230312"/>
            <a:ext cx="914400" cy="593725"/>
          </a:xfrm>
          <a:prstGeom prst="curvedUpArrow">
            <a:avLst>
              <a:gd name="adj1" fmla="val 7"/>
              <a:gd name="adj2" fmla="val 44143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27657" name="TextBox 18"/>
          <p:cNvSpPr txBox="1">
            <a:spLocks noChangeArrowheads="1"/>
          </p:cNvSpPr>
          <p:nvPr/>
        </p:nvSpPr>
        <p:spPr bwMode="auto">
          <a:xfrm>
            <a:off x="457200" y="3038764"/>
            <a:ext cx="14478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75000"/>
                  </a:schemeClr>
                </a:solidFill>
              </a:rPr>
              <a:t>You can NOT have “a el” – you must smash it together to make “al”</a:t>
            </a:r>
          </a:p>
        </p:txBody>
      </p:sp>
    </p:spTree>
    <p:extLst>
      <p:ext uri="{BB962C8B-B14F-4D97-AF65-F5344CB8AC3E}">
        <p14:creationId xmlns:p14="http://schemas.microsoft.com/office/powerpoint/2010/main" val="269068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following sentences using the correct form of a (a, al, a la, 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las)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Mi </a:t>
            </a:r>
            <a:r>
              <a:rPr lang="en-US" altLang="en-US" dirty="0" err="1"/>
              <a:t>madre</a:t>
            </a:r>
            <a:r>
              <a:rPr lang="en-US" altLang="en-US" dirty="0"/>
              <a:t> ________ </a:t>
            </a:r>
            <a:r>
              <a:rPr lang="en-US" altLang="en-US" dirty="0" err="1"/>
              <a:t>biblioteca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err="1">
                <a:solidFill>
                  <a:schemeClr val="accent1">
                    <a:lumMod val="75000"/>
                  </a:schemeClr>
                </a:solidFill>
              </a:rPr>
              <a:t>Yo</a:t>
            </a:r>
            <a:r>
              <a:rPr lang="en-US" altLang="en-US">
                <a:solidFill>
                  <a:schemeClr val="accent1">
                    <a:lumMod val="75000"/>
                  </a:schemeClr>
                </a:solidFill>
              </a:rPr>
              <a:t>  </a:t>
            </a:r>
            <a:r>
              <a:rPr lang="en-US" altLang="en-US" dirty="0"/>
              <a:t>______ </a:t>
            </a:r>
            <a:r>
              <a:rPr lang="en-US" altLang="en-US" dirty="0" err="1"/>
              <a:t>museo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err="1">
                <a:solidFill>
                  <a:schemeClr val="accent1">
                    <a:lumMod val="75000"/>
                  </a:schemeClr>
                </a:solidFill>
              </a:rPr>
              <a:t>Nosotros</a:t>
            </a:r>
            <a:r>
              <a:rPr lang="en-US" altLang="en-US">
                <a:solidFill>
                  <a:schemeClr val="accent1">
                    <a:lumMod val="75000"/>
                  </a:schemeClr>
                </a:solidFill>
              </a:rPr>
              <a:t> _____</a:t>
            </a:r>
            <a:r>
              <a:rPr lang="en-US" altLang="en-US"/>
              <a:t>______ </a:t>
            </a:r>
            <a:r>
              <a:rPr lang="en-US" altLang="en-US" dirty="0" err="1"/>
              <a:t>gimnasio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Los </a:t>
            </a:r>
            <a:r>
              <a:rPr lang="en-US" altLang="en-US" dirty="0" err="1"/>
              <a:t>estudiantes</a:t>
            </a:r>
            <a:r>
              <a:rPr lang="en-US" altLang="en-US"/>
              <a:t> __________</a:t>
            </a:r>
            <a:r>
              <a:rPr lang="en-US" altLang="en-US" dirty="0"/>
              <a:t> </a:t>
            </a:r>
            <a:r>
              <a:rPr lang="en-US" altLang="en-US" dirty="0" err="1"/>
              <a:t>parque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/>
              <a:t>Tu</a:t>
            </a:r>
            <a:r>
              <a:rPr lang="en-US" altLang="en-US" dirty="0"/>
              <a:t> </a:t>
            </a:r>
            <a:r>
              <a:rPr lang="en-US" altLang="en-US" dirty="0" err="1"/>
              <a:t>hermano</a:t>
            </a:r>
            <a:r>
              <a:rPr lang="en-US" altLang="en-US">
                <a:solidFill>
                  <a:schemeClr val="accent1">
                    <a:lumMod val="75000"/>
                  </a:schemeClr>
                </a:solidFill>
              </a:rPr>
              <a:t> ___</a:t>
            </a:r>
            <a:r>
              <a:rPr lang="en-US" altLang="en-US">
                <a:solidFill>
                  <a:srgbClr val="000000"/>
                </a:solidFill>
              </a:rPr>
              <a:t>________</a:t>
            </a:r>
            <a:r>
              <a:rPr lang="en-US" altLang="en-US" dirty="0"/>
              <a:t> casa.</a:t>
            </a:r>
            <a:endParaRPr lang="en-US" altLang="en-US">
              <a:cs typeface="Calibri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err="1">
                <a:solidFill>
                  <a:schemeClr val="accent1">
                    <a:lumMod val="75000"/>
                  </a:schemeClr>
                </a:solidFill>
              </a:rPr>
              <a:t>Ellos</a:t>
            </a:r>
            <a:r>
              <a:rPr lang="en-US" altLang="en-US">
                <a:solidFill>
                  <a:schemeClr val="accent1">
                    <a:lumMod val="75000"/>
                  </a:schemeClr>
                </a:solidFill>
              </a:rPr>
              <a:t> ___</a:t>
            </a:r>
            <a:r>
              <a:rPr lang="en-US" altLang="en-US"/>
              <a:t>_______ </a:t>
            </a:r>
            <a:r>
              <a:rPr lang="en-US" altLang="en-US" dirty="0"/>
              <a:t>cafeteria.</a:t>
            </a:r>
            <a:endParaRPr lang="en-US" altLang="en-US">
              <a:cs typeface="Calibri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err="1"/>
              <a:t>Yo</a:t>
            </a:r>
            <a:r>
              <a:rPr lang="en-US" altLang="en-US"/>
              <a:t> no </a:t>
            </a:r>
            <a:r>
              <a:rPr lang="en-US" altLang="en-US">
                <a:solidFill>
                  <a:schemeClr val="accent1">
                    <a:lumMod val="75000"/>
                  </a:schemeClr>
                </a:solidFill>
              </a:rPr>
              <a:t>___</a:t>
            </a:r>
            <a:r>
              <a:rPr lang="en-US" altLang="en-US">
                <a:solidFill>
                  <a:srgbClr val="000000"/>
                </a:solidFill>
              </a:rPr>
              <a:t>________</a:t>
            </a:r>
            <a:r>
              <a:rPr lang="en-US" altLang="en-US"/>
              <a:t> </a:t>
            </a:r>
            <a:r>
              <a:rPr lang="en-US" altLang="en-US" dirty="0"/>
              <a:t>playas.</a:t>
            </a:r>
            <a:endParaRPr lang="en-US" altLang="en-US">
              <a:cs typeface="Calibri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>
                <a:solidFill>
                  <a:schemeClr val="accent1">
                    <a:lumMod val="75000"/>
                  </a:schemeClr>
                </a:solidFill>
              </a:rPr>
              <a:t>Tu </a:t>
            </a:r>
            <a:r>
              <a:rPr lang="en-US" altLang="en-US" dirty="0"/>
              <a:t> ______ Mexico.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>
                <a:solidFill>
                  <a:schemeClr val="accent1">
                    <a:lumMod val="75000"/>
                  </a:schemeClr>
                </a:solidFill>
              </a:rPr>
              <a:t>El 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/>
              <a:t>_________ </a:t>
            </a:r>
            <a:r>
              <a:rPr lang="en-US" altLang="en-US" dirty="0" err="1"/>
              <a:t>escuela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Miguel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</a:rPr>
              <a:t>va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US" dirty="0"/>
              <a:t>_________ </a:t>
            </a:r>
            <a:r>
              <a:rPr lang="en-US" altLang="en-US" dirty="0" err="1"/>
              <a:t>montañas</a:t>
            </a:r>
            <a:r>
              <a:rPr lang="en-US" altLang="en-US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8582" y="1690688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la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4957" y="2112008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2205" y="2567171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0627" y="2982929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01305" y="3426081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la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1035" y="3853568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la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8302" y="4279422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las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33927" y="5095320"/>
            <a:ext cx="691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la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87499" y="5577549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las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39742" y="4645785"/>
            <a:ext cx="437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</a:t>
            </a:r>
          </a:p>
        </p:txBody>
      </p:sp>
    </p:spTree>
    <p:extLst>
      <p:ext uri="{BB962C8B-B14F-4D97-AF65-F5344CB8AC3E}">
        <p14:creationId xmlns:p14="http://schemas.microsoft.com/office/powerpoint/2010/main" val="385046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686800" cy="54864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dirty="0"/>
              <a:t>1.  Los </a:t>
            </a:r>
            <a:r>
              <a:rPr lang="en-US" altLang="en-US" dirty="0" err="1"/>
              <a:t>alumnos</a:t>
            </a:r>
            <a:r>
              <a:rPr lang="en-US" altLang="en-US" dirty="0"/>
              <a:t>  ______   _____  playas.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2.  La </a:t>
            </a:r>
            <a:r>
              <a:rPr lang="en-US" altLang="en-US" dirty="0" err="1"/>
              <a:t>actriz</a:t>
            </a:r>
            <a:r>
              <a:rPr lang="en-US" altLang="en-US" dirty="0"/>
              <a:t> _____   ______ </a:t>
            </a:r>
            <a:r>
              <a:rPr lang="en-US" altLang="en-US" dirty="0" err="1"/>
              <a:t>restaurantes</a:t>
            </a:r>
            <a:r>
              <a:rPr lang="en-US" altLang="en-US" dirty="0"/>
              <a:t>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3.  </a:t>
            </a:r>
            <a:r>
              <a:rPr lang="en-US" altLang="en-US" dirty="0" err="1"/>
              <a:t>Yo</a:t>
            </a:r>
            <a:r>
              <a:rPr lang="en-US" altLang="en-US" dirty="0"/>
              <a:t> _____   ______ </a:t>
            </a:r>
            <a:r>
              <a:rPr lang="en-US" altLang="en-US" dirty="0" err="1"/>
              <a:t>tienda</a:t>
            </a:r>
            <a:endParaRPr lang="en-US" altLang="en-US" dirty="0"/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4.  La </a:t>
            </a:r>
            <a:r>
              <a:rPr lang="en-US" altLang="en-US" dirty="0" err="1"/>
              <a:t>dama</a:t>
            </a:r>
            <a:r>
              <a:rPr lang="en-US" altLang="en-US" dirty="0"/>
              <a:t> _____   ______ </a:t>
            </a:r>
            <a:r>
              <a:rPr lang="en-US" altLang="en-US" dirty="0" err="1"/>
              <a:t>museo</a:t>
            </a:r>
            <a:r>
              <a:rPr lang="en-US" altLang="en-US" dirty="0"/>
              <a:t>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5.  Los </a:t>
            </a:r>
            <a:r>
              <a:rPr lang="en-US" altLang="en-US" dirty="0" err="1"/>
              <a:t>toros</a:t>
            </a:r>
            <a:r>
              <a:rPr lang="en-US" altLang="en-US" dirty="0"/>
              <a:t> _____   ______ </a:t>
            </a:r>
            <a:r>
              <a:rPr lang="en-US" altLang="en-US" dirty="0" err="1"/>
              <a:t>estadio</a:t>
            </a:r>
            <a:r>
              <a:rPr lang="en-US" altLang="en-US" dirty="0"/>
              <a:t>.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403436" y="1066801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van        a las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37709" y="2064544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dirty="0" err="1"/>
              <a:t>va</a:t>
            </a:r>
            <a:r>
              <a:rPr lang="en-US" altLang="en-US" sz="2800" dirty="0"/>
              <a:t>      a </a:t>
            </a:r>
            <a:r>
              <a:rPr lang="en-US" altLang="en-US" sz="2800" dirty="0" err="1"/>
              <a:t>los</a:t>
            </a:r>
            <a:r>
              <a:rPr lang="en-US" altLang="en-US" sz="2800" dirty="0"/>
              <a:t>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022600" y="3131345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 err="1"/>
              <a:t>voy</a:t>
            </a:r>
            <a:r>
              <a:rPr lang="en-US" altLang="en-US" sz="2800" dirty="0"/>
              <a:t>      a la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37709" y="4130964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dirty="0" err="1"/>
              <a:t>va</a:t>
            </a:r>
            <a:r>
              <a:rPr lang="en-US" altLang="en-US" sz="2800" dirty="0"/>
              <a:t>        al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620654" y="5197765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   van        al </a:t>
            </a:r>
          </a:p>
        </p:txBody>
      </p:sp>
    </p:spTree>
    <p:extLst>
      <p:ext uri="{BB962C8B-B14F-4D97-AF65-F5344CB8AC3E}">
        <p14:creationId xmlns:p14="http://schemas.microsoft.com/office/powerpoint/2010/main" val="253144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  <p:bldP spid="71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0"/>
            <a:ext cx="8229600" cy="55626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dirty="0"/>
              <a:t>6.  Las </a:t>
            </a:r>
            <a:r>
              <a:rPr lang="en-US" altLang="en-US" dirty="0" err="1"/>
              <a:t>ninas</a:t>
            </a:r>
            <a:r>
              <a:rPr lang="en-US" altLang="en-US" dirty="0"/>
              <a:t> _____   ______ </a:t>
            </a:r>
            <a:r>
              <a:rPr lang="en-US" altLang="en-US" dirty="0" err="1"/>
              <a:t>piscina</a:t>
            </a:r>
            <a:r>
              <a:rPr lang="en-US" altLang="en-US" dirty="0"/>
              <a:t>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7.  Cassie y </a:t>
            </a:r>
            <a:r>
              <a:rPr lang="en-US" altLang="en-US" dirty="0" err="1"/>
              <a:t>yo</a:t>
            </a:r>
            <a:r>
              <a:rPr lang="en-US" altLang="en-US" dirty="0"/>
              <a:t> ______   _____ </a:t>
            </a:r>
            <a:r>
              <a:rPr lang="en-US" altLang="en-US" dirty="0" err="1"/>
              <a:t>clases</a:t>
            </a:r>
            <a:r>
              <a:rPr lang="en-US" altLang="en-US" dirty="0"/>
              <a:t>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8.  Mi </a:t>
            </a:r>
            <a:r>
              <a:rPr lang="en-US" altLang="en-US" dirty="0" err="1"/>
              <a:t>hermana</a:t>
            </a:r>
            <a:r>
              <a:rPr lang="en-US" altLang="en-US" dirty="0"/>
              <a:t> ______   ____ Argentina.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9.  </a:t>
            </a:r>
            <a:r>
              <a:rPr lang="en-US" altLang="en-US" dirty="0" err="1"/>
              <a:t>Vosotros</a:t>
            </a:r>
            <a:r>
              <a:rPr lang="en-US" altLang="en-US" dirty="0"/>
              <a:t> _____   _____ casa.</a:t>
            </a:r>
          </a:p>
          <a:p>
            <a:pPr marL="609600" indent="-609600">
              <a:buNone/>
            </a:pP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10.  </a:t>
            </a:r>
            <a:r>
              <a:rPr lang="en-US" altLang="en-US" dirty="0" err="1"/>
              <a:t>T</a:t>
            </a:r>
            <a:r>
              <a:rPr lang="en-US" altLang="en-US" dirty="0" err="1">
                <a:cs typeface="Arial" panose="020B0604020202020204" pitchFamily="34" charset="0"/>
              </a:rPr>
              <a:t>ú</a:t>
            </a:r>
            <a:r>
              <a:rPr lang="en-US" altLang="en-US" dirty="0">
                <a:cs typeface="Arial" panose="020B0604020202020204" pitchFamily="34" charset="0"/>
              </a:rPr>
              <a:t> _____   ____ </a:t>
            </a:r>
            <a:r>
              <a:rPr lang="en-US" altLang="en-US" dirty="0" err="1">
                <a:cs typeface="Arial" panose="020B0604020202020204" pitchFamily="34" charset="0"/>
              </a:rPr>
              <a:t>estadio</a:t>
            </a:r>
            <a:r>
              <a:rPr lang="en-US" altLang="en-US" dirty="0">
                <a:cs typeface="Arial" panose="020B0604020202020204" pitchFamily="34" charset="0"/>
              </a:rPr>
              <a:t>.</a:t>
            </a:r>
            <a:endParaRPr lang="en-US" altLang="en-US" dirty="0"/>
          </a:p>
          <a:p>
            <a:pPr marL="609600" indent="-609600">
              <a:buNone/>
            </a:pPr>
            <a:endParaRPr lang="en-US" altLang="en-US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10000" y="990601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van        a la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924300" y="2019300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dirty="0" err="1"/>
              <a:t>vamos</a:t>
            </a:r>
            <a:r>
              <a:rPr lang="en-US" altLang="en-US" sz="2800" dirty="0"/>
              <a:t>    a las 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572000" y="2981037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dirty="0" err="1"/>
              <a:t>va</a:t>
            </a:r>
            <a:r>
              <a:rPr lang="en-US" altLang="en-US" sz="2800" dirty="0"/>
              <a:t>        a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86200" y="4064793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dirty="0" err="1"/>
              <a:t>vais</a:t>
            </a:r>
            <a:r>
              <a:rPr lang="en-US" altLang="en-US" sz="2800" dirty="0"/>
              <a:t>     a la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045690" y="5087539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/>
              <a:t> vas        al </a:t>
            </a:r>
          </a:p>
        </p:txBody>
      </p:sp>
    </p:spTree>
    <p:extLst>
      <p:ext uri="{BB962C8B-B14F-4D97-AF65-F5344CB8AC3E}">
        <p14:creationId xmlns:p14="http://schemas.microsoft.com/office/powerpoint/2010/main" val="325413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  <p:bldP spid="22535" grpId="0"/>
      <p:bldP spid="225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6600" dirty="0">
                <a:latin typeface="Arial Black" panose="020B0A04020102020204" pitchFamily="34" charset="0"/>
              </a:rPr>
              <a:t>LECTURA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altLang="en-US" sz="3600" dirty="0"/>
              <a:t>Hola, me llamo </a:t>
            </a:r>
            <a:r>
              <a:rPr lang="es-UY" altLang="en-US" sz="3600" dirty="0" err="1"/>
              <a:t>Cati</a:t>
            </a:r>
            <a:r>
              <a:rPr lang="es-UY" altLang="en-US" sz="3600" dirty="0"/>
              <a:t>.  Me gusta ir a la escuela.  A las 8:20 (yo) ______ a la clase de matemáticas.  Después (</a:t>
            </a:r>
            <a:r>
              <a:rPr lang="es-UY" altLang="en-US" sz="3600" dirty="0" err="1"/>
              <a:t>after</a:t>
            </a:r>
            <a:r>
              <a:rPr lang="es-UY" altLang="en-US" sz="3600" dirty="0"/>
              <a:t>), mi amiga Susana y yo _______ al gimnasio para la clase de educación física.  A las 11:43 (yo) ______ a la clase de ciencias. Mis amigos ______ a la clase de arte a las 11:43.  A las doce y media yo ______ a la cafetería para almorzar.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7309" y="2262909"/>
            <a:ext cx="838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voy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761019" y="2742986"/>
            <a:ext cx="1401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vamos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500909" y="3763818"/>
            <a:ext cx="838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voy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9059628" y="3725905"/>
            <a:ext cx="849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van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0909" y="4710832"/>
            <a:ext cx="838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voy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241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Activity. Going to places. (writing &amp; speaking)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u="sng" dirty="0"/>
              <a:t>You need to create 2 sentences using your cards:</a:t>
            </a:r>
          </a:p>
          <a:p>
            <a:pPr lvl="0"/>
            <a:r>
              <a:rPr lang="en-US" sz="3200" dirty="0"/>
              <a:t>One sentence telling </a:t>
            </a:r>
            <a:r>
              <a:rPr lang="en-US" sz="3200" b="1" u="sng" dirty="0"/>
              <a:t>where </a:t>
            </a:r>
            <a:r>
              <a:rPr lang="en-US" sz="3200" dirty="0"/>
              <a:t>your subject is going. Example:</a:t>
            </a:r>
          </a:p>
          <a:p>
            <a:pPr marL="0" lvl="0" indent="0">
              <a:buNone/>
            </a:pPr>
            <a:r>
              <a:rPr lang="en-US" sz="3200" dirty="0"/>
              <a:t> Luisa y </a:t>
            </a:r>
            <a:r>
              <a:rPr lang="en-US" sz="3200" dirty="0" err="1"/>
              <a:t>tú</a:t>
            </a:r>
            <a:r>
              <a:rPr lang="en-US" sz="3200" dirty="0"/>
              <a:t> van a la playa</a:t>
            </a:r>
          </a:p>
          <a:p>
            <a:pPr lvl="0"/>
            <a:r>
              <a:rPr lang="en-US" sz="3200" dirty="0"/>
              <a:t>One sentence telling </a:t>
            </a:r>
            <a:r>
              <a:rPr lang="en-US" sz="3200" b="1" u="sng" dirty="0"/>
              <a:t>what </a:t>
            </a:r>
            <a:r>
              <a:rPr lang="en-US" sz="3200" dirty="0"/>
              <a:t>they are going </a:t>
            </a:r>
            <a:r>
              <a:rPr lang="en-US" sz="3200" b="1" u="sng" dirty="0"/>
              <a:t>to do </a:t>
            </a:r>
            <a:r>
              <a:rPr lang="en-US" sz="3200" dirty="0"/>
              <a:t>there. Example:</a:t>
            </a:r>
          </a:p>
          <a:p>
            <a:pPr marL="0" lvl="0" indent="0">
              <a:buNone/>
            </a:pPr>
            <a:r>
              <a:rPr lang="en-US" sz="3200" dirty="0"/>
              <a:t> Van a </a:t>
            </a:r>
            <a:r>
              <a:rPr lang="en-US" sz="3200" dirty="0" err="1"/>
              <a:t>tomar</a:t>
            </a:r>
            <a:r>
              <a:rPr lang="en-US" sz="3200" dirty="0"/>
              <a:t> sol.</a:t>
            </a:r>
          </a:p>
          <a:p>
            <a:pPr marL="0" lvl="0" indent="0">
              <a:buNone/>
            </a:pPr>
            <a:r>
              <a:rPr lang="en-US" sz="3200" dirty="0"/>
              <a:t>*You are allowed to work with a partner to create your sentences but you need to have your </a:t>
            </a:r>
            <a:r>
              <a:rPr lang="en-US" sz="3200" b="1" dirty="0"/>
              <a:t>own two sentences.</a:t>
            </a:r>
          </a:p>
        </p:txBody>
      </p:sp>
    </p:spTree>
    <p:extLst>
      <p:ext uri="{BB962C8B-B14F-4D97-AF65-F5344CB8AC3E}">
        <p14:creationId xmlns:p14="http://schemas.microsoft.com/office/powerpoint/2010/main" val="304385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600"/>
              <a:t>Ticket Out the Door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833418" y="1969655"/>
            <a:ext cx="8229600" cy="411710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4400" u="sng" dirty="0"/>
              <a:t>Translate: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4400" dirty="0"/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400" dirty="0"/>
              <a:t>Juan and I are going to Math class.  It is fun.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400" dirty="0"/>
              <a:t>They go to the museum.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altLang="en-US" sz="4400" dirty="0"/>
              <a:t>I am going to Mexico in the summer.</a:t>
            </a:r>
          </a:p>
        </p:txBody>
      </p:sp>
    </p:spTree>
    <p:extLst>
      <p:ext uri="{BB962C8B-B14F-4D97-AF65-F5344CB8AC3E}">
        <p14:creationId xmlns:p14="http://schemas.microsoft.com/office/powerpoint/2010/main" val="2055593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CBABEF636B9A40B15DE2ECE1CB036B" ma:contentTypeVersion="13" ma:contentTypeDescription="Create a new document." ma:contentTypeScope="" ma:versionID="ce63350902117e40544c16f0b5b34ff0">
  <xsd:schema xmlns:xsd="http://www.w3.org/2001/XMLSchema" xmlns:xs="http://www.w3.org/2001/XMLSchema" xmlns:p="http://schemas.microsoft.com/office/2006/metadata/properties" xmlns:ns2="ca762066-1cb3-483f-8532-27e6e46aeb58" xmlns:ns3="963237e8-d506-462c-8b0b-f8889124118b" targetNamespace="http://schemas.microsoft.com/office/2006/metadata/properties" ma:root="true" ma:fieldsID="3bea09e841e2a78aa17202517d936f59" ns2:_="" ns3:_="">
    <xsd:import namespace="ca762066-1cb3-483f-8532-27e6e46aeb58"/>
    <xsd:import namespace="963237e8-d506-462c-8b0b-f888912411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62066-1cb3-483f-8532-27e6e46ae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237e8-d506-462c-8b0b-f888912411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1830C3-C6C1-41E9-AFA7-10FAF426CE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9D3BF8-D23F-4396-A29B-6EC9E2B1A343}">
  <ds:schemaRefs>
    <ds:schemaRef ds:uri="963237e8-d506-462c-8b0b-f8889124118b"/>
    <ds:schemaRef ds:uri="ca762066-1cb3-483f-8532-27e6e46aeb5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AAB8B4B-EDBF-409A-A5CA-C15A299DE85B}">
  <ds:schemaRefs>
    <ds:schemaRef ds:uri="963237e8-d506-462c-8b0b-f8889124118b"/>
    <ds:schemaRef ds:uri="ca762066-1cb3-483f-8532-27e6e46aeb5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623</Words>
  <Application>Microsoft Office PowerPoint</Application>
  <PresentationFormat>Widescreen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Wingdings</vt:lpstr>
      <vt:lpstr>Office Theme</vt:lpstr>
      <vt:lpstr>Ir – “to go”</vt:lpstr>
      <vt:lpstr>Ir - “to go”</vt:lpstr>
      <vt:lpstr>The verb IR is always followed by preposition “a” – how is it used?</vt:lpstr>
      <vt:lpstr>Write the following sentences using the correct form of a (a, al, a la, a los, a las)</vt:lpstr>
      <vt:lpstr>PowerPoint Presentation</vt:lpstr>
      <vt:lpstr>PowerPoint Presentation</vt:lpstr>
      <vt:lpstr>LECTURA </vt:lpstr>
      <vt:lpstr>Activity. Going to places. (writing &amp; speaking)</vt:lpstr>
      <vt:lpstr>Ticket Out the Door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the following sentences using the correct form of a (a, al, a la, a los, a las)</dc:title>
  <dc:creator>Mariela Pulido</dc:creator>
  <cp:lastModifiedBy>Andrea Radford</cp:lastModifiedBy>
  <cp:revision>21</cp:revision>
  <dcterms:created xsi:type="dcterms:W3CDTF">2017-10-28T21:51:52Z</dcterms:created>
  <dcterms:modified xsi:type="dcterms:W3CDTF">2022-03-07T15:38:05Z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0x0101000DCBABEF636B9A40B15DE2ECE1CB036B</vt:lpwstr>
  </property>
</Properties>
</file>