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0ED"/>
    <a:srgbClr val="E35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5011-8F75-4079-8949-921338012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5A7AA-206A-41A9-83EC-83D3ADCEE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0FCAD-0AA4-45F2-8B6E-0DDB87A2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4C5D7-E9F5-43CF-8014-3D17EBA1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7CB03-0FA1-4AF6-A36E-81FB31BE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1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7B42-FC69-415A-BDD2-53558DC9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210B3-D1C4-4B81-A901-B4D319557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A495A-BF60-4D17-AD32-B4686201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CFCA-0895-4A6D-8C80-767DAEE9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18D0C-090E-42D7-B9AD-0192DEB2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1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5B9D9B-A700-4386-95D2-D3D5D88F2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1191F-909A-4D70-8C85-E0B1EC335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06E54-2919-4E99-B3F7-34F23A97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84F6-85D9-44E9-9675-27CABB5B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6A770-3AFB-4D7D-A37E-8B77B337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1A2C-0010-40F3-9E67-EC048C56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091BC-F870-499E-A1F9-8E02E2E92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023A6-65E1-474D-8FEC-0B51B6A7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E735-E91F-45BE-8508-9B0AEEE5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D4484-9499-4F72-B762-DAF49576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1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85FF-98BC-458B-BE2C-4483085C5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A5734-DB29-4660-83D3-B1E009C82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707B-2E22-4649-BF87-D257CDDA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CE5F5-5F30-405C-8AAC-83F49F03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E62BA-53AE-4CBB-9880-D744821F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9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6BBA-075E-4473-B5A3-BBDF1C3A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4A3E-0477-4A36-BB97-C6E26D63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4B2C0-3EF0-42D9-9214-DECD8D514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A0646-B701-4492-944A-2E01F354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23D90-B52A-48CF-B277-E970D1BD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F28EF-6BBD-41FB-8433-3EA88FCF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1D22-EAEB-45AA-A5DA-D0D51C40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65C5F-1C40-455D-972D-3938C2BF4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5AAF5-57DA-4655-A7F5-3EF00BC4D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2CADD-5150-40CD-A801-4120749FA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5A56D-F691-4858-849B-D34190355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C3C45-45FE-4D53-A418-9539D722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F5FDC-6205-49CE-93B2-3D573FAC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3BC0F-DE7C-4D91-B109-689435DE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57EC-462C-481B-A9EF-BB1B48BF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EF022-6F5A-4AEC-8841-AEE13BCB8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571F2-C34A-462A-8D5C-DFAFAA29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989BC-1A8A-4739-ABC3-563FC507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AD4CA-10EF-425D-B0D3-2E2D69D9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E68B7-984D-4B98-9F38-B06B8ADC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194F8-215E-418E-A703-79DDAA70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6ECA-5097-46A0-97AD-0B4E7FE92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C9C69-1112-47D0-A5D0-2E0514477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9ECF0-7105-40BA-8817-5DB1AF075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5AE66-80BE-487E-ABF3-D6AAFAF9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5663A-09E4-4801-AD93-5BDFA97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9198B-9C36-4E03-B482-89EB4CF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3DCF-8C85-4BD7-BE17-909BAEC2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2FE40-F555-4743-B221-2B709C9A1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75BC6-455D-4876-9A3F-5C6189AB4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33E83-41F9-4902-91E8-8EF01AB9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02E33-2543-4240-A154-3FFF4C27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D8BC5-05B6-4F12-8C5E-26E6982D1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6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28796-1926-4EDD-BB1F-5AC9004E5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38AD7-56F6-410B-A84F-143F27F52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70558-778C-44A3-88EC-B26271BD0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425A0-6504-4D77-A155-22E927661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E74F7-D431-461D-9E01-8C9A5AC26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2C47-EEB7-4737-A7C2-EB510975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1562080" cy="1325563"/>
          </a:xfrm>
        </p:spPr>
        <p:txBody>
          <a:bodyPr/>
          <a:lstStyle/>
          <a:p>
            <a:pPr algn="ctr"/>
            <a:r>
              <a:rPr lang="en-US" b="1" dirty="0"/>
              <a:t>Use </a:t>
            </a:r>
            <a:r>
              <a:rPr lang="en-US" b="1" dirty="0">
                <a:solidFill>
                  <a:srgbClr val="00B0F0"/>
                </a:solidFill>
              </a:rPr>
              <a:t>LONERS</a:t>
            </a:r>
            <a:r>
              <a:rPr lang="en-US" b="1" dirty="0"/>
              <a:t> &amp; </a:t>
            </a:r>
            <a:r>
              <a:rPr lang="en-US" b="1" dirty="0">
                <a:solidFill>
                  <a:srgbClr val="E35FB1"/>
                </a:solidFill>
              </a:rPr>
              <a:t>DIÓNZA</a:t>
            </a:r>
            <a:r>
              <a:rPr lang="en-US" b="1" dirty="0"/>
              <a:t> to determine the gender of the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2EE56-CE0D-4DBA-A0A1-4F97C42B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404360" cy="5032375"/>
          </a:xfrm>
        </p:spPr>
        <p:txBody>
          <a:bodyPr>
            <a:normAutofit/>
          </a:bodyPr>
          <a:lstStyle/>
          <a:p>
            <a:r>
              <a:rPr lang="en-US" sz="3200" dirty="0"/>
              <a:t>If the noun ends in a </a:t>
            </a:r>
            <a:br>
              <a:rPr lang="en-US" sz="3200" dirty="0"/>
            </a:br>
            <a:r>
              <a:rPr lang="en-US" sz="3200" dirty="0"/>
              <a:t>L / O / N / E/ R or S </a:t>
            </a:r>
            <a:br>
              <a:rPr lang="en-US" sz="3200" dirty="0"/>
            </a:br>
            <a:r>
              <a:rPr lang="en-US" sz="3200" dirty="0"/>
              <a:t>it’s likely </a:t>
            </a:r>
            <a:r>
              <a:rPr lang="en-US" sz="3200" dirty="0">
                <a:solidFill>
                  <a:srgbClr val="65D0ED"/>
                </a:solidFill>
              </a:rPr>
              <a:t>masculine</a:t>
            </a:r>
          </a:p>
          <a:p>
            <a:r>
              <a:rPr lang="en-US" sz="3200" dirty="0"/>
              <a:t>Examples</a:t>
            </a:r>
          </a:p>
          <a:p>
            <a:pPr lvl="1"/>
            <a:r>
              <a:rPr lang="en-US" sz="2800" dirty="0"/>
              <a:t>El carte</a:t>
            </a:r>
            <a:r>
              <a:rPr lang="en-US" sz="2800" u="sng" dirty="0"/>
              <a:t>l</a:t>
            </a:r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abuel</a:t>
            </a:r>
            <a:r>
              <a:rPr lang="en-US" sz="2800" u="sng" dirty="0" err="1"/>
              <a:t>o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silló</a:t>
            </a:r>
            <a:r>
              <a:rPr lang="en-US" sz="2800" u="sng" dirty="0" err="1"/>
              <a:t>n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president</a:t>
            </a:r>
            <a:r>
              <a:rPr lang="en-US" sz="2800" u="sng" dirty="0" err="1"/>
              <a:t>e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explorado</a:t>
            </a:r>
            <a:r>
              <a:rPr lang="en-US" sz="2800" u="sng" dirty="0" err="1"/>
              <a:t>r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teni</a:t>
            </a:r>
            <a:r>
              <a:rPr lang="en-US" sz="2800" u="sng" dirty="0" err="1"/>
              <a:t>s</a:t>
            </a:r>
            <a:endParaRPr lang="en-US" sz="2800" u="sng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56F7E4-B157-4754-A97B-4AB7CA0282B0}"/>
              </a:ext>
            </a:extLst>
          </p:cNvPr>
          <p:cNvSpPr txBox="1">
            <a:spLocks/>
          </p:cNvSpPr>
          <p:nvPr/>
        </p:nvSpPr>
        <p:spPr>
          <a:xfrm>
            <a:off x="6634480" y="1825623"/>
            <a:ext cx="4404360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If the noun ends in a </a:t>
            </a:r>
            <a:br>
              <a:rPr lang="en-US" sz="3200" dirty="0"/>
            </a:br>
            <a:r>
              <a:rPr lang="en-US" sz="3200" dirty="0"/>
              <a:t>D / IÓN / Z / or A</a:t>
            </a:r>
            <a:br>
              <a:rPr lang="en-US" sz="3200" dirty="0"/>
            </a:br>
            <a:r>
              <a:rPr lang="en-US" sz="3200" dirty="0"/>
              <a:t>it’s likely </a:t>
            </a:r>
            <a:r>
              <a:rPr lang="en-US" sz="3200" dirty="0">
                <a:solidFill>
                  <a:srgbClr val="E35FB1"/>
                </a:solidFill>
              </a:rPr>
              <a:t>feminine</a:t>
            </a:r>
          </a:p>
          <a:p>
            <a:r>
              <a:rPr lang="en-US" sz="3200" dirty="0"/>
              <a:t>Examples</a:t>
            </a:r>
          </a:p>
          <a:p>
            <a:pPr lvl="1"/>
            <a:r>
              <a:rPr lang="en-US" sz="2800" dirty="0"/>
              <a:t>La ciuda</a:t>
            </a:r>
            <a:r>
              <a:rPr lang="en-US" sz="2800" u="sng" dirty="0"/>
              <a:t>d</a:t>
            </a:r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canc</a:t>
            </a:r>
            <a:r>
              <a:rPr lang="en-US" sz="2800" u="sng" dirty="0" err="1"/>
              <a:t>ión</a:t>
            </a:r>
            <a:endParaRPr lang="en-US" sz="2800" u="sng" dirty="0"/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nari</a:t>
            </a:r>
            <a:r>
              <a:rPr lang="en-US" sz="2800" u="sng" dirty="0" err="1"/>
              <a:t>z</a:t>
            </a:r>
            <a:endParaRPr lang="en-US" sz="2800" u="sng" dirty="0"/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computador</a:t>
            </a:r>
            <a:r>
              <a:rPr lang="en-US" sz="2800" u="sng" dirty="0" err="1"/>
              <a:t>a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41950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3FFD-F421-4C9D-A5BB-9E86D9EC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dirty="0"/>
              <a:t>Definite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C02F-02C5-4B93-B1F6-8B649E9C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English, there is only 1 definite article: “the.”  </a:t>
            </a:r>
          </a:p>
          <a:p>
            <a:r>
              <a:rPr lang="en-US" dirty="0"/>
              <a:t>We use it when we are talking about a certain or specific item(s).</a:t>
            </a:r>
          </a:p>
          <a:p>
            <a:pPr lvl="1"/>
            <a:r>
              <a:rPr lang="en-US" dirty="0"/>
              <a:t>Ex) Bring me </a:t>
            </a:r>
            <a:r>
              <a:rPr lang="en-US" u="sng" dirty="0"/>
              <a:t>the</a:t>
            </a:r>
            <a:r>
              <a:rPr lang="en-US" dirty="0"/>
              <a:t> red book</a:t>
            </a:r>
          </a:p>
          <a:p>
            <a:pPr lvl="1"/>
            <a:r>
              <a:rPr lang="en-US" dirty="0"/>
              <a:t>Ex) I am going to adopt </a:t>
            </a:r>
            <a:r>
              <a:rPr lang="en-US" u="sng" dirty="0"/>
              <a:t>the</a:t>
            </a:r>
            <a:r>
              <a:rPr lang="en-US" dirty="0"/>
              <a:t> Beagle puppy from the animal shelter. </a:t>
            </a:r>
          </a:p>
          <a:p>
            <a:pPr lvl="1"/>
            <a:endParaRPr lang="en-US" dirty="0"/>
          </a:p>
          <a:p>
            <a:r>
              <a:rPr lang="en-US" dirty="0"/>
              <a:t>In Spanish, there are 4 ways to say “the” according to the number &amp; gender of the noun</a:t>
            </a:r>
          </a:p>
          <a:p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8BBE9429-B6DE-49B2-9174-443C64677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86439"/>
              </p:ext>
            </p:extLst>
          </p:nvPr>
        </p:nvGraphicFramePr>
        <p:xfrm>
          <a:off x="2860041" y="4436956"/>
          <a:ext cx="6471918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7306">
                  <a:extLst>
                    <a:ext uri="{9D8B030D-6E8A-4147-A177-3AD203B41FA5}">
                      <a16:colId xmlns:a16="http://schemas.microsoft.com/office/drawing/2014/main" val="3914901730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1172866626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2947131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7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Masculine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el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los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9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Feminine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las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8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6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3FFD-F421-4C9D-A5BB-9E86D9EC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dirty="0"/>
              <a:t>Indefinite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C02F-02C5-4B93-B1F6-8B649E9C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English, we have 3 indefinite articles: “a/an”  and “some”</a:t>
            </a:r>
          </a:p>
          <a:p>
            <a:r>
              <a:rPr lang="en-US" dirty="0"/>
              <a:t>We use it when we are talking any item.</a:t>
            </a:r>
          </a:p>
          <a:p>
            <a:pPr lvl="1"/>
            <a:r>
              <a:rPr lang="en-US" dirty="0"/>
              <a:t>Ex) Pass me </a:t>
            </a:r>
            <a:r>
              <a:rPr lang="en-US" u="sng" dirty="0"/>
              <a:t>a</a:t>
            </a:r>
            <a:r>
              <a:rPr lang="en-US" dirty="0"/>
              <a:t> pencil, please</a:t>
            </a:r>
          </a:p>
          <a:p>
            <a:pPr lvl="1"/>
            <a:r>
              <a:rPr lang="en-US" dirty="0"/>
              <a:t>Ex) I’m going to eat </a:t>
            </a:r>
            <a:r>
              <a:rPr lang="en-US" u="sng" dirty="0"/>
              <a:t>an</a:t>
            </a:r>
            <a:r>
              <a:rPr lang="en-US" dirty="0"/>
              <a:t> apple.</a:t>
            </a:r>
          </a:p>
          <a:p>
            <a:pPr lvl="1"/>
            <a:r>
              <a:rPr lang="en-US" dirty="0"/>
              <a:t>Ex) I need </a:t>
            </a:r>
            <a:r>
              <a:rPr lang="en-US" u="sng" dirty="0"/>
              <a:t>some</a:t>
            </a:r>
            <a:r>
              <a:rPr lang="en-US" dirty="0"/>
              <a:t> paper. </a:t>
            </a:r>
          </a:p>
          <a:p>
            <a:pPr lvl="1"/>
            <a:endParaRPr lang="en-US" dirty="0"/>
          </a:p>
          <a:p>
            <a:r>
              <a:rPr lang="en-US" dirty="0"/>
              <a:t>In Spanish, there are 2 ways to say “a/an” and 2 ways to say “some” according to the number &amp; gender of the noun</a:t>
            </a:r>
          </a:p>
          <a:p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8BBE9429-B6DE-49B2-9174-443C64677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52616"/>
              </p:ext>
            </p:extLst>
          </p:nvPr>
        </p:nvGraphicFramePr>
        <p:xfrm>
          <a:off x="2860041" y="4802716"/>
          <a:ext cx="6471918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7306">
                  <a:extLst>
                    <a:ext uri="{9D8B030D-6E8A-4147-A177-3AD203B41FA5}">
                      <a16:colId xmlns:a16="http://schemas.microsoft.com/office/drawing/2014/main" val="3914901730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1172866626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2947131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7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Masculine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un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unos</a:t>
                      </a:r>
                      <a:endParaRPr lang="en-US" sz="3600" dirty="0"/>
                    </a:p>
                  </a:txBody>
                  <a:tcPr>
                    <a:solidFill>
                      <a:srgbClr val="65D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9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Feminine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una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unas</a:t>
                      </a:r>
                      <a:endParaRPr lang="en-US" sz="3600" dirty="0"/>
                    </a:p>
                  </a:txBody>
                  <a:tcPr>
                    <a:solidFill>
                      <a:srgbClr val="E35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8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36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F7A3-CF28-47EE-9882-FEB38D49D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2875"/>
            <a:ext cx="10515600" cy="1325563"/>
          </a:xfrm>
        </p:spPr>
        <p:txBody>
          <a:bodyPr/>
          <a:lstStyle/>
          <a:p>
            <a:r>
              <a:rPr lang="en-US" dirty="0"/>
              <a:t>Making nouns plural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C205C-A52B-4783-8DA7-2BFB7551F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864"/>
            <a:ext cx="10515600" cy="572325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vowel, add “s”</a:t>
            </a:r>
          </a:p>
          <a:p>
            <a:pPr lvl="1"/>
            <a:r>
              <a:rPr lang="en-US" dirty="0"/>
              <a:t>El </a:t>
            </a:r>
            <a:r>
              <a:rPr lang="en-US" dirty="0" err="1"/>
              <a:t>chico</a:t>
            </a: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chicos</a:t>
            </a:r>
            <a:endParaRPr lang="en-US" dirty="0"/>
          </a:p>
          <a:p>
            <a:pPr lvl="1"/>
            <a:r>
              <a:rPr lang="en-US" dirty="0"/>
              <a:t>El </a:t>
            </a:r>
            <a:r>
              <a:rPr lang="en-US" dirty="0" err="1"/>
              <a:t>estudiante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estudiantes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estudiante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estudiantes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silla</a:t>
            </a: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sillas</a:t>
            </a:r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consonant, add “-es”</a:t>
            </a:r>
          </a:p>
          <a:p>
            <a:pPr lvl="1"/>
            <a:r>
              <a:rPr lang="en-US" dirty="0"/>
              <a:t>el cartel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carteles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la ciudad 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ciudades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el </a:t>
            </a:r>
            <a:r>
              <a:rPr lang="en-US" dirty="0" err="1"/>
              <a:t>caminón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caminones</a:t>
            </a:r>
            <a:r>
              <a:rPr lang="en-US" dirty="0">
                <a:sym typeface="Wingdings" panose="05000000000000000000" pitchFamily="2" charset="2"/>
              </a:rPr>
              <a:t> (we drop the accent because the stress naturally falls on the 2</a:t>
            </a:r>
            <a:r>
              <a:rPr lang="en-US" baseline="30000" dirty="0">
                <a:sym typeface="Wingdings" panose="05000000000000000000" pitchFamily="2" charset="2"/>
              </a:rPr>
              <a:t>nd</a:t>
            </a:r>
            <a:r>
              <a:rPr lang="en-US" dirty="0">
                <a:sym typeface="Wingdings" panose="05000000000000000000" pitchFamily="2" charset="2"/>
              </a:rPr>
              <a:t> to last syllable now). 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“z,” change the </a:t>
            </a:r>
            <a:r>
              <a:rPr lang="en-US" sz="3500" dirty="0" err="1"/>
              <a:t>z</a:t>
            </a:r>
            <a:r>
              <a:rPr lang="en-US" sz="3500" dirty="0" err="1">
                <a:sym typeface="Wingdings" panose="05000000000000000000" pitchFamily="2" charset="2"/>
              </a:rPr>
              <a:t>c</a:t>
            </a:r>
            <a:r>
              <a:rPr lang="en-US" sz="3500" dirty="0">
                <a:sym typeface="Wingdings" panose="05000000000000000000" pitchFamily="2" charset="2"/>
              </a:rPr>
              <a:t> and add “-es”</a:t>
            </a:r>
          </a:p>
          <a:p>
            <a:pPr lvl="1"/>
            <a:r>
              <a:rPr lang="en-US" dirty="0"/>
              <a:t>El </a:t>
            </a:r>
            <a:r>
              <a:rPr lang="en-US" dirty="0" err="1"/>
              <a:t>lápiz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lápices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La </a:t>
            </a:r>
            <a:r>
              <a:rPr lang="en-US" dirty="0" err="1">
                <a:sym typeface="Wingdings" panose="05000000000000000000" pitchFamily="2" charset="2"/>
              </a:rPr>
              <a:t>nariz</a:t>
            </a:r>
            <a:r>
              <a:rPr lang="en-US" dirty="0">
                <a:sym typeface="Wingdings" panose="05000000000000000000" pitchFamily="2" charset="2"/>
              </a:rPr>
              <a:t>  las </a:t>
            </a:r>
            <a:r>
              <a:rPr lang="en-US" dirty="0" err="1">
                <a:sym typeface="Wingdings" panose="05000000000000000000" pitchFamily="2" charset="2"/>
              </a:rPr>
              <a:t>narices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4DEB5D-6F99-4121-A1DF-9E02D2EAA06E}"/>
</file>

<file path=customXml/itemProps2.xml><?xml version="1.0" encoding="utf-8"?>
<ds:datastoreItem xmlns:ds="http://schemas.openxmlformats.org/officeDocument/2006/customXml" ds:itemID="{E0A7E812-D0C2-467A-92A3-3EA9D46103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413DB-F1DC-4692-B5B0-902F35FEC599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7054d92a-f9bd-4a27-ac5f-eeceb6ec5622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215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Use LONERS &amp; DIÓNZA to determine the gender of the noun</vt:lpstr>
      <vt:lpstr>Definite Articles</vt:lpstr>
      <vt:lpstr>Indefinite Articles</vt:lpstr>
      <vt:lpstr>Making nouns plural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19</cp:revision>
  <dcterms:created xsi:type="dcterms:W3CDTF">2020-01-17T16:25:23Z</dcterms:created>
  <dcterms:modified xsi:type="dcterms:W3CDTF">2020-01-17T19:25:16Z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