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43DD3E-B6D6-5C21-0083-0E62B9ED7185}" v="387" dt="2021-09-13T18:47:57.979"/>
    <p1510:client id="{5B3E6354-784C-48B0-A4F5-3A1A240BFF29}" v="41" dt="2021-09-13T12:37:18.6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Radford" userId="740ccfd9-188d-422b-909c-cfd9aa9c54f1" providerId="ADAL" clId="{5B3E6354-784C-48B0-A4F5-3A1A240BFF29}"/>
    <pc:docChg chg="delSld modSld">
      <pc:chgData name="Andrea Radford" userId="740ccfd9-188d-422b-909c-cfd9aa9c54f1" providerId="ADAL" clId="{5B3E6354-784C-48B0-A4F5-3A1A240BFF29}" dt="2021-09-13T12:37:18.606" v="44" actId="20577"/>
      <pc:docMkLst>
        <pc:docMk/>
      </pc:docMkLst>
      <pc:sldChg chg="del">
        <pc:chgData name="Andrea Radford" userId="740ccfd9-188d-422b-909c-cfd9aa9c54f1" providerId="ADAL" clId="{5B3E6354-784C-48B0-A4F5-3A1A240BFF29}" dt="2021-09-12T23:14:31.849" v="0" actId="2696"/>
        <pc:sldMkLst>
          <pc:docMk/>
          <pc:sldMk cId="1204213863" sldId="256"/>
        </pc:sldMkLst>
      </pc:sldChg>
      <pc:sldChg chg="del">
        <pc:chgData name="Andrea Radford" userId="740ccfd9-188d-422b-909c-cfd9aa9c54f1" providerId="ADAL" clId="{5B3E6354-784C-48B0-A4F5-3A1A240BFF29}" dt="2021-09-12T23:14:37.662" v="1" actId="2696"/>
        <pc:sldMkLst>
          <pc:docMk/>
          <pc:sldMk cId="2977330407" sldId="257"/>
        </pc:sldMkLst>
      </pc:sldChg>
      <pc:sldChg chg="modSp mod">
        <pc:chgData name="Andrea Radford" userId="740ccfd9-188d-422b-909c-cfd9aa9c54f1" providerId="ADAL" clId="{5B3E6354-784C-48B0-A4F5-3A1A240BFF29}" dt="2021-09-13T12:37:18.606" v="44" actId="20577"/>
        <pc:sldMkLst>
          <pc:docMk/>
          <pc:sldMk cId="2632069784" sldId="259"/>
        </pc:sldMkLst>
        <pc:spChg chg="mod">
          <ac:chgData name="Andrea Radford" userId="740ccfd9-188d-422b-909c-cfd9aa9c54f1" providerId="ADAL" clId="{5B3E6354-784C-48B0-A4F5-3A1A240BFF29}" dt="2021-09-13T12:37:18.606" v="44" actId="20577"/>
          <ac:spMkLst>
            <pc:docMk/>
            <pc:sldMk cId="2632069784" sldId="259"/>
            <ac:spMk id="26626" creationId="{00000000-0000-0000-0000-000000000000}"/>
          </ac:spMkLst>
        </pc:spChg>
      </pc:sldChg>
      <pc:sldChg chg="modSp mod">
        <pc:chgData name="Andrea Radford" userId="740ccfd9-188d-422b-909c-cfd9aa9c54f1" providerId="ADAL" clId="{5B3E6354-784C-48B0-A4F5-3A1A240BFF29}" dt="2021-09-12T23:24:28.421" v="5" actId="1076"/>
        <pc:sldMkLst>
          <pc:docMk/>
          <pc:sldMk cId="2189165124" sldId="260"/>
        </pc:sldMkLst>
        <pc:spChg chg="mod">
          <ac:chgData name="Andrea Radford" userId="740ccfd9-188d-422b-909c-cfd9aa9c54f1" providerId="ADAL" clId="{5B3E6354-784C-48B0-A4F5-3A1A240BFF29}" dt="2021-09-12T23:24:28.421" v="5" actId="1076"/>
          <ac:spMkLst>
            <pc:docMk/>
            <pc:sldMk cId="2189165124" sldId="260"/>
            <ac:spMk id="27651" creationId="{00000000-0000-0000-0000-000000000000}"/>
          </ac:spMkLst>
        </pc:spChg>
      </pc:sldChg>
      <pc:sldChg chg="modSp mod">
        <pc:chgData name="Andrea Radford" userId="740ccfd9-188d-422b-909c-cfd9aa9c54f1" providerId="ADAL" clId="{5B3E6354-784C-48B0-A4F5-3A1A240BFF29}" dt="2021-09-13T11:49:33.911" v="37" actId="20577"/>
        <pc:sldMkLst>
          <pc:docMk/>
          <pc:sldMk cId="2795007968" sldId="264"/>
        </pc:sldMkLst>
        <pc:spChg chg="mod">
          <ac:chgData name="Andrea Radford" userId="740ccfd9-188d-422b-909c-cfd9aa9c54f1" providerId="ADAL" clId="{5B3E6354-784C-48B0-A4F5-3A1A240BFF29}" dt="2021-09-13T11:49:33.911" v="37" actId="20577"/>
          <ac:spMkLst>
            <pc:docMk/>
            <pc:sldMk cId="2795007968" sldId="264"/>
            <ac:spMk id="3" creationId="{28349969-EB17-4483-A1D5-50D568EEDB88}"/>
          </ac:spMkLst>
        </pc:spChg>
      </pc:sldChg>
    </pc:docChg>
  </pc:docChgLst>
  <pc:docChgLst>
    <pc:chgData name="Devinder Rodriguez" userId="S::devinder.rodriguez@cobbk12.org::93440272-e0c6-472d-ac68-99fe77458d05" providerId="AD" clId="Web-{2743DD3E-B6D6-5C21-0083-0E62B9ED7185}"/>
    <pc:docChg chg="modSld">
      <pc:chgData name="Devinder Rodriguez" userId="S::devinder.rodriguez@cobbk12.org::93440272-e0c6-472d-ac68-99fe77458d05" providerId="AD" clId="Web-{2743DD3E-B6D6-5C21-0083-0E62B9ED7185}" dt="2021-09-13T18:47:57.979" v="191" actId="20577"/>
      <pc:docMkLst>
        <pc:docMk/>
      </pc:docMkLst>
      <pc:sldChg chg="modSp">
        <pc:chgData name="Devinder Rodriguez" userId="S::devinder.rodriguez@cobbk12.org::93440272-e0c6-472d-ac68-99fe77458d05" providerId="AD" clId="Web-{2743DD3E-B6D6-5C21-0083-0E62B9ED7185}" dt="2021-09-13T18:47:57.979" v="191" actId="20577"/>
        <pc:sldMkLst>
          <pc:docMk/>
          <pc:sldMk cId="3015840711" sldId="263"/>
        </pc:sldMkLst>
        <pc:spChg chg="mod">
          <ac:chgData name="Devinder Rodriguez" userId="S::devinder.rodriguez@cobbk12.org::93440272-e0c6-472d-ac68-99fe77458d05" providerId="AD" clId="Web-{2743DD3E-B6D6-5C21-0083-0E62B9ED7185}" dt="2021-09-13T18:47:57.979" v="191" actId="20577"/>
          <ac:spMkLst>
            <pc:docMk/>
            <pc:sldMk cId="3015840711" sldId="263"/>
            <ac:spMk id="3" creationId="{28349969-EB17-4483-A1D5-50D568EEDB8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9560-4F71-4BA3-9E36-2EF900497C6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465A-8E8E-43A4-81BD-20FC482C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0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9560-4F71-4BA3-9E36-2EF900497C6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465A-8E8E-43A4-81BD-20FC482C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9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9560-4F71-4BA3-9E36-2EF900497C6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465A-8E8E-43A4-81BD-20FC482C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6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9560-4F71-4BA3-9E36-2EF900497C6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465A-8E8E-43A4-81BD-20FC482C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9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9560-4F71-4BA3-9E36-2EF900497C6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465A-8E8E-43A4-81BD-20FC482C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1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9560-4F71-4BA3-9E36-2EF900497C6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465A-8E8E-43A4-81BD-20FC482C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3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9560-4F71-4BA3-9E36-2EF900497C6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465A-8E8E-43A4-81BD-20FC482C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4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9560-4F71-4BA3-9E36-2EF900497C6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465A-8E8E-43A4-81BD-20FC482C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2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9560-4F71-4BA3-9E36-2EF900497C6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465A-8E8E-43A4-81BD-20FC482C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1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9560-4F71-4BA3-9E36-2EF900497C6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465A-8E8E-43A4-81BD-20FC482C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0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9560-4F71-4BA3-9E36-2EF900497C6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465A-8E8E-43A4-81BD-20FC482C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1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29560-4F71-4BA3-9E36-2EF900497C6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F465A-8E8E-43A4-81BD-20FC482C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7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TENER – “to have”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4AB06E-F7A8-4520-8342-F3BC1B93D1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3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1524000" y="609600"/>
            <a:ext cx="8991600" cy="5867400"/>
          </a:xfrm>
        </p:spPr>
        <p:txBody>
          <a:bodyPr/>
          <a:lstStyle/>
          <a:p>
            <a:pPr eaLnBrk="1" hangingPunct="1"/>
            <a:r>
              <a:rPr lang="en-US" altLang="en-US" b="1"/>
              <a:t>The verb TENER means “to have”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/>
          </a:p>
          <a:p>
            <a:pPr eaLnBrk="1" hangingPunct="1"/>
            <a:r>
              <a:rPr lang="en-US" altLang="en-US" b="1"/>
              <a:t>We have used this verb before to express age:</a:t>
            </a:r>
          </a:p>
          <a:p>
            <a:pPr lvl="1" eaLnBrk="1" hangingPunct="1"/>
            <a:r>
              <a:rPr lang="en-US" altLang="en-US" b="1"/>
              <a:t>Ex)  Yo </a:t>
            </a:r>
            <a:r>
              <a:rPr lang="en-US" altLang="en-US" b="1" err="1"/>
              <a:t>tengo</a:t>
            </a:r>
            <a:r>
              <a:rPr lang="en-US" altLang="en-US" b="1"/>
              <a:t> </a:t>
            </a:r>
            <a:r>
              <a:rPr lang="en-US" altLang="en-US" b="1" err="1"/>
              <a:t>trece</a:t>
            </a:r>
            <a:r>
              <a:rPr lang="en-US" altLang="en-US" b="1"/>
              <a:t> </a:t>
            </a:r>
            <a:r>
              <a:rPr lang="en-US" altLang="en-US" b="1" err="1"/>
              <a:t>años</a:t>
            </a:r>
            <a:r>
              <a:rPr lang="en-US" altLang="en-US" b="1"/>
              <a:t> (I am 13 yrs. old / I have 13 yrs.)</a:t>
            </a:r>
          </a:p>
          <a:p>
            <a:pPr lvl="1" eaLnBrk="1" hangingPunct="1"/>
            <a:endParaRPr lang="en-US" altLang="en-US" b="1"/>
          </a:p>
          <a:p>
            <a:pPr eaLnBrk="1" hangingPunct="1"/>
            <a:r>
              <a:rPr lang="en-US" altLang="en-US" b="1"/>
              <a:t>You can also use TENER with physical descriptions and with possession.</a:t>
            </a:r>
          </a:p>
          <a:p>
            <a:pPr lvl="1" eaLnBrk="1" hangingPunct="1"/>
            <a:r>
              <a:rPr lang="en-US" altLang="en-US" b="1"/>
              <a:t>Ex)  </a:t>
            </a:r>
            <a:r>
              <a:rPr lang="en-US" altLang="en-US" b="1">
                <a:solidFill>
                  <a:srgbClr val="00B050"/>
                </a:solidFill>
              </a:rPr>
              <a:t>I have green eyes.</a:t>
            </a:r>
          </a:p>
          <a:p>
            <a:pPr lvl="3" eaLnBrk="1" hangingPunct="1"/>
            <a:r>
              <a:rPr lang="en-US" altLang="en-US" sz="2800" b="1">
                <a:solidFill>
                  <a:srgbClr val="00B050"/>
                </a:solidFill>
              </a:rPr>
              <a:t>Yo </a:t>
            </a:r>
            <a:r>
              <a:rPr lang="en-US" altLang="en-US" sz="2800" b="1" err="1">
                <a:solidFill>
                  <a:srgbClr val="00B050"/>
                </a:solidFill>
              </a:rPr>
              <a:t>tengo</a:t>
            </a:r>
            <a:r>
              <a:rPr lang="en-US" altLang="en-US" sz="2800" b="1">
                <a:solidFill>
                  <a:srgbClr val="00B050"/>
                </a:solidFill>
              </a:rPr>
              <a:t> los </a:t>
            </a:r>
            <a:r>
              <a:rPr lang="en-US" altLang="en-US" sz="2800" b="1" err="1">
                <a:solidFill>
                  <a:srgbClr val="00B050"/>
                </a:solidFill>
              </a:rPr>
              <a:t>ojos</a:t>
            </a:r>
            <a:r>
              <a:rPr lang="en-US" altLang="en-US" sz="2800" b="1">
                <a:solidFill>
                  <a:srgbClr val="00B050"/>
                </a:solidFill>
              </a:rPr>
              <a:t> </a:t>
            </a:r>
            <a:r>
              <a:rPr lang="en-US" altLang="en-US" sz="2800" b="1" err="1">
                <a:solidFill>
                  <a:srgbClr val="00B050"/>
                </a:solidFill>
              </a:rPr>
              <a:t>verdes</a:t>
            </a:r>
            <a:endParaRPr lang="en-US" altLang="en-US" sz="2800" b="1">
              <a:solidFill>
                <a:srgbClr val="00B050"/>
              </a:solidFill>
            </a:endParaRPr>
          </a:p>
          <a:p>
            <a:pPr lvl="3" eaLnBrk="1" hangingPunct="1">
              <a:buFont typeface="Arial" panose="020B0604020202020204" pitchFamily="34" charset="0"/>
              <a:buNone/>
            </a:pPr>
            <a:endParaRPr lang="en-US" altLang="en-US" sz="2800" b="1">
              <a:solidFill>
                <a:srgbClr val="00B050"/>
              </a:solidFill>
            </a:endParaRPr>
          </a:p>
          <a:p>
            <a:pPr lvl="1" eaLnBrk="1" hangingPunct="1"/>
            <a:r>
              <a:rPr lang="en-US" altLang="en-US" b="1"/>
              <a:t>Ex)  </a:t>
            </a:r>
            <a:r>
              <a:rPr lang="en-US" altLang="en-US" b="1">
                <a:solidFill>
                  <a:srgbClr val="FF0000"/>
                </a:solidFill>
              </a:rPr>
              <a:t>I have brown hair</a:t>
            </a:r>
          </a:p>
          <a:p>
            <a:pPr lvl="3" eaLnBrk="1" hangingPunct="1"/>
            <a:r>
              <a:rPr lang="en-US" altLang="en-US" sz="2800" b="1">
                <a:solidFill>
                  <a:srgbClr val="FF0000"/>
                </a:solidFill>
              </a:rPr>
              <a:t>Yo </a:t>
            </a:r>
            <a:r>
              <a:rPr lang="en-US" altLang="en-US" sz="2800" b="1" err="1">
                <a:solidFill>
                  <a:srgbClr val="FF0000"/>
                </a:solidFill>
              </a:rPr>
              <a:t>tengo</a:t>
            </a:r>
            <a:r>
              <a:rPr lang="en-US" altLang="en-US" sz="2800" b="1">
                <a:solidFill>
                  <a:srgbClr val="FF0000"/>
                </a:solidFill>
              </a:rPr>
              <a:t> el pelo </a:t>
            </a:r>
            <a:r>
              <a:rPr lang="en-US" altLang="en-US" sz="2800" b="1" err="1">
                <a:solidFill>
                  <a:srgbClr val="FF0000"/>
                </a:solidFill>
              </a:rPr>
              <a:t>castaño</a:t>
            </a:r>
            <a:endParaRPr lang="en-US" altLang="en-US" sz="2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069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Conjugations of TENER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905000" y="1957388"/>
            <a:ext cx="4191000" cy="4525963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err="1"/>
              <a:t>Yo</a:t>
            </a:r>
            <a:r>
              <a:rPr lang="en-US" altLang="en-US" sz="3200"/>
              <a:t> – </a:t>
            </a:r>
            <a:r>
              <a:rPr lang="en-US" altLang="en-US" sz="3200" err="1"/>
              <a:t>tengo</a:t>
            </a:r>
            <a:endParaRPr lang="en-US" altLang="en-US" sz="32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32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/>
              <a:t>Tú – </a:t>
            </a:r>
            <a:r>
              <a:rPr lang="en-US" altLang="en-US" sz="3200" err="1"/>
              <a:t>tienes</a:t>
            </a:r>
            <a:endParaRPr lang="en-US" altLang="en-US" sz="32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32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err="1"/>
              <a:t>Él</a:t>
            </a:r>
            <a:r>
              <a:rPr lang="en-US" altLang="en-US" sz="3200"/>
              <a:t>, Ella, </a:t>
            </a:r>
            <a:r>
              <a:rPr lang="en-US" altLang="en-US" sz="3200" err="1"/>
              <a:t>Ud</a:t>
            </a:r>
            <a:r>
              <a:rPr lang="en-US" altLang="en-US" sz="3200"/>
              <a:t>. - </a:t>
            </a:r>
            <a:r>
              <a:rPr lang="en-US" altLang="en-US" sz="3200" err="1"/>
              <a:t>tiene</a:t>
            </a:r>
            <a:endParaRPr lang="en-US" altLang="en-US" sz="3200"/>
          </a:p>
        </p:txBody>
      </p:sp>
      <p:sp>
        <p:nvSpPr>
          <p:cNvPr id="27652" name="Content Placeholder 2"/>
          <p:cNvSpPr txBox="1">
            <a:spLocks/>
          </p:cNvSpPr>
          <p:nvPr/>
        </p:nvSpPr>
        <p:spPr bwMode="auto">
          <a:xfrm>
            <a:off x="6248400" y="1828801"/>
            <a:ext cx="4191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err="1"/>
              <a:t>Nosotros</a:t>
            </a:r>
            <a:r>
              <a:rPr lang="en-US" altLang="en-US"/>
              <a:t> – </a:t>
            </a:r>
            <a:r>
              <a:rPr lang="en-US" altLang="en-US" err="1"/>
              <a:t>tenemos</a:t>
            </a:r>
            <a:endParaRPr lang="en-US" altLang="en-US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err="1"/>
              <a:t>Vosotros</a:t>
            </a:r>
            <a:r>
              <a:rPr lang="en-US" altLang="en-US"/>
              <a:t> – </a:t>
            </a:r>
            <a:r>
              <a:rPr lang="en-US" altLang="en-US" err="1"/>
              <a:t>tenéis</a:t>
            </a:r>
            <a:endParaRPr lang="en-US" altLang="en-US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err="1"/>
              <a:t>Ellos</a:t>
            </a:r>
            <a:r>
              <a:rPr lang="en-US" altLang="en-US"/>
              <a:t>, </a:t>
            </a:r>
            <a:r>
              <a:rPr lang="en-US" altLang="en-US" err="1"/>
              <a:t>Ellas</a:t>
            </a:r>
            <a:r>
              <a:rPr lang="en-US" altLang="en-US"/>
              <a:t>, </a:t>
            </a:r>
            <a:r>
              <a:rPr lang="en-US" altLang="en-US" err="1"/>
              <a:t>Uds</a:t>
            </a:r>
            <a:r>
              <a:rPr lang="en-US" altLang="en-US"/>
              <a:t>. - </a:t>
            </a:r>
            <a:r>
              <a:rPr lang="en-US" altLang="en-US" err="1"/>
              <a:t>tienen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165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B4E8E-75CA-4567-9821-C3D162819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71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9F920-0323-4E6A-8270-03090E119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685800"/>
            <a:ext cx="8915400" cy="6172200"/>
          </a:xfr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/>
              <a:t>I am 26 years old</a:t>
            </a:r>
          </a:p>
          <a:p>
            <a:pPr lvl="1">
              <a:defRPr/>
            </a:pPr>
            <a:r>
              <a:rPr lang="en-US"/>
              <a:t>(</a:t>
            </a:r>
            <a:r>
              <a:rPr lang="en-US" err="1"/>
              <a:t>Yo</a:t>
            </a:r>
            <a:r>
              <a:rPr lang="en-US"/>
              <a:t>) </a:t>
            </a:r>
            <a:r>
              <a:rPr lang="en-US" err="1"/>
              <a:t>tengo</a:t>
            </a:r>
            <a:r>
              <a:rPr lang="en-US"/>
              <a:t> </a:t>
            </a:r>
            <a:r>
              <a:rPr lang="en-US" err="1"/>
              <a:t>veintiseis</a:t>
            </a:r>
            <a:r>
              <a:rPr lang="en-US"/>
              <a:t> </a:t>
            </a:r>
            <a:r>
              <a:rPr lang="en-US" err="1"/>
              <a:t>años</a:t>
            </a:r>
            <a:endParaRPr lang="en-US"/>
          </a:p>
          <a:p>
            <a:pPr lvl="1">
              <a:defRPr/>
            </a:pPr>
            <a:endParaRPr lang="en-US"/>
          </a:p>
          <a:p>
            <a:pPr>
              <a:defRPr/>
            </a:pPr>
            <a:r>
              <a:rPr lang="en-US"/>
              <a:t>You are 14 years old</a:t>
            </a:r>
          </a:p>
          <a:p>
            <a:pPr lvl="1">
              <a:defRPr/>
            </a:pPr>
            <a:r>
              <a:rPr lang="en-US"/>
              <a:t>(</a:t>
            </a:r>
            <a:r>
              <a:rPr lang="en-US" err="1"/>
              <a:t>Tú</a:t>
            </a:r>
            <a:r>
              <a:rPr lang="en-US"/>
              <a:t>) </a:t>
            </a:r>
            <a:r>
              <a:rPr lang="en-US" err="1"/>
              <a:t>tienes</a:t>
            </a:r>
            <a:r>
              <a:rPr lang="en-US"/>
              <a:t> </a:t>
            </a:r>
            <a:r>
              <a:rPr lang="en-US" err="1"/>
              <a:t>catorce</a:t>
            </a:r>
            <a:r>
              <a:rPr lang="en-US"/>
              <a:t> </a:t>
            </a:r>
            <a:r>
              <a:rPr lang="en-US" err="1"/>
              <a:t>años</a:t>
            </a:r>
            <a:endParaRPr lang="en-US"/>
          </a:p>
          <a:p>
            <a:pPr lvl="1">
              <a:defRPr/>
            </a:pPr>
            <a:endParaRPr lang="en-US"/>
          </a:p>
          <a:p>
            <a:pPr>
              <a:defRPr/>
            </a:pPr>
            <a:r>
              <a:rPr lang="en-US"/>
              <a:t>Jorge is 15 years old</a:t>
            </a:r>
          </a:p>
          <a:p>
            <a:pPr lvl="1">
              <a:defRPr/>
            </a:pPr>
            <a:r>
              <a:rPr lang="en-US"/>
              <a:t>Jorge </a:t>
            </a:r>
            <a:r>
              <a:rPr lang="en-US" err="1"/>
              <a:t>tiene</a:t>
            </a:r>
            <a:r>
              <a:rPr lang="en-US"/>
              <a:t> quince </a:t>
            </a:r>
            <a:r>
              <a:rPr lang="en-US" err="1"/>
              <a:t>años</a:t>
            </a:r>
            <a:endParaRPr lang="en-US"/>
          </a:p>
          <a:p>
            <a:pPr lvl="1">
              <a:buNone/>
              <a:defRPr/>
            </a:pPr>
            <a:endParaRPr lang="en-US"/>
          </a:p>
          <a:p>
            <a:pPr>
              <a:defRPr/>
            </a:pPr>
            <a:r>
              <a:rPr lang="en-US"/>
              <a:t>We are 13 years old  / Susana and I are 13 yrs. old</a:t>
            </a:r>
          </a:p>
          <a:p>
            <a:pPr lvl="1">
              <a:defRPr/>
            </a:pPr>
            <a:r>
              <a:rPr lang="en-US"/>
              <a:t>(</a:t>
            </a:r>
            <a:r>
              <a:rPr lang="en-US" err="1"/>
              <a:t>Nosotros</a:t>
            </a:r>
            <a:r>
              <a:rPr lang="en-US"/>
              <a:t>) </a:t>
            </a:r>
            <a:r>
              <a:rPr lang="en-US" err="1"/>
              <a:t>tenemos</a:t>
            </a:r>
            <a:r>
              <a:rPr lang="en-US"/>
              <a:t> </a:t>
            </a:r>
            <a:r>
              <a:rPr lang="en-US" err="1"/>
              <a:t>trece</a:t>
            </a:r>
            <a:r>
              <a:rPr lang="en-US"/>
              <a:t> </a:t>
            </a:r>
            <a:r>
              <a:rPr lang="en-US" err="1"/>
              <a:t>años</a:t>
            </a:r>
            <a:r>
              <a:rPr lang="en-US"/>
              <a:t> / Susana y </a:t>
            </a:r>
            <a:r>
              <a:rPr lang="en-US" err="1"/>
              <a:t>yo</a:t>
            </a:r>
            <a:r>
              <a:rPr lang="en-US"/>
              <a:t> </a:t>
            </a:r>
            <a:r>
              <a:rPr lang="en-US" err="1"/>
              <a:t>tenemos</a:t>
            </a:r>
            <a:r>
              <a:rPr lang="en-US"/>
              <a:t> </a:t>
            </a:r>
            <a:r>
              <a:rPr lang="en-US" err="1"/>
              <a:t>trece</a:t>
            </a:r>
            <a:r>
              <a:rPr lang="en-US"/>
              <a:t> </a:t>
            </a:r>
            <a:r>
              <a:rPr lang="en-US" err="1"/>
              <a:t>años</a:t>
            </a:r>
            <a:endParaRPr lang="en-US"/>
          </a:p>
          <a:p>
            <a:pPr lvl="1">
              <a:defRPr/>
            </a:pPr>
            <a:endParaRPr lang="en-US"/>
          </a:p>
          <a:p>
            <a:pPr>
              <a:defRPr/>
            </a:pPr>
            <a:r>
              <a:rPr lang="en-US"/>
              <a:t>Y’all are 16 years old</a:t>
            </a:r>
          </a:p>
          <a:p>
            <a:pPr lvl="1">
              <a:defRPr/>
            </a:pPr>
            <a:r>
              <a:rPr lang="en-US"/>
              <a:t>(</a:t>
            </a:r>
            <a:r>
              <a:rPr lang="en-US" err="1"/>
              <a:t>Vosotros</a:t>
            </a:r>
            <a:r>
              <a:rPr lang="en-US"/>
              <a:t>) </a:t>
            </a:r>
            <a:r>
              <a:rPr lang="en-US" err="1"/>
              <a:t>tenéis</a:t>
            </a:r>
            <a:r>
              <a:rPr lang="en-US"/>
              <a:t> </a:t>
            </a:r>
            <a:r>
              <a:rPr lang="en-US" err="1"/>
              <a:t>dieciseis</a:t>
            </a:r>
            <a:r>
              <a:rPr lang="en-US"/>
              <a:t> </a:t>
            </a:r>
            <a:r>
              <a:rPr lang="en-US" err="1"/>
              <a:t>años</a:t>
            </a:r>
            <a:endParaRPr lang="en-US"/>
          </a:p>
          <a:p>
            <a:pPr lvl="1">
              <a:defRPr/>
            </a:pPr>
            <a:endParaRPr lang="en-US"/>
          </a:p>
          <a:p>
            <a:pPr>
              <a:defRPr/>
            </a:pPr>
            <a:r>
              <a:rPr lang="en-US"/>
              <a:t>They are 12 years old</a:t>
            </a:r>
          </a:p>
          <a:p>
            <a:pPr lvl="1">
              <a:defRPr/>
            </a:pPr>
            <a:r>
              <a:rPr lang="en-US"/>
              <a:t>(</a:t>
            </a:r>
            <a:r>
              <a:rPr lang="en-US" err="1"/>
              <a:t>Ellos</a:t>
            </a:r>
            <a:r>
              <a:rPr lang="en-US"/>
              <a:t>) </a:t>
            </a:r>
            <a:r>
              <a:rPr lang="en-US" err="1"/>
              <a:t>tienen</a:t>
            </a:r>
            <a:r>
              <a:rPr lang="en-US"/>
              <a:t> </a:t>
            </a:r>
            <a:r>
              <a:rPr lang="en-US" err="1"/>
              <a:t>doce</a:t>
            </a:r>
            <a:r>
              <a:rPr lang="en-US"/>
              <a:t> </a:t>
            </a:r>
            <a:r>
              <a:rPr lang="en-US" err="1"/>
              <a:t>años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64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981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Tener is also used in a variety of idiomatic expressions (expressions that can not be literally translated, but that communicate an idea)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981200" y="2743201"/>
            <a:ext cx="8229600" cy="3382963"/>
          </a:xfrm>
        </p:spPr>
        <p:txBody>
          <a:bodyPr/>
          <a:lstStyle/>
          <a:p>
            <a:r>
              <a:rPr lang="en-US" altLang="en-US"/>
              <a:t>Tengo calor = I’m hot</a:t>
            </a:r>
          </a:p>
          <a:p>
            <a:r>
              <a:rPr lang="en-US" altLang="en-US"/>
              <a:t>Tengo frío = I’m cold</a:t>
            </a:r>
          </a:p>
          <a:p>
            <a:r>
              <a:rPr lang="en-US" altLang="en-US"/>
              <a:t>Tengo sueño = I’m sleepy</a:t>
            </a:r>
          </a:p>
          <a:p>
            <a:r>
              <a:rPr lang="en-US" altLang="en-US"/>
              <a:t>Tengo hambre = I’m hungry</a:t>
            </a:r>
          </a:p>
          <a:p>
            <a:r>
              <a:rPr lang="en-US" altLang="en-US"/>
              <a:t>Tengo sed = I’m thirsty</a:t>
            </a:r>
          </a:p>
          <a:p>
            <a:r>
              <a:rPr lang="en-US" altLang="en-US"/>
              <a:t>Tengo miedo = I’m afraid</a:t>
            </a:r>
          </a:p>
        </p:txBody>
      </p:sp>
    </p:spTree>
    <p:extLst>
      <p:ext uri="{BB962C8B-B14F-4D97-AF65-F5344CB8AC3E}">
        <p14:creationId xmlns:p14="http://schemas.microsoft.com/office/powerpoint/2010/main" val="2659118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49969-EB17-4483-A1D5-50D568EED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457200"/>
            <a:ext cx="8229600" cy="60960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defRPr/>
            </a:pPr>
            <a:r>
              <a:rPr lang="en-US" dirty="0"/>
              <a:t>I am blond, and I have blue eyes</a:t>
            </a:r>
            <a:endParaRPr lang="en-US" dirty="0">
              <a:cs typeface="Calibri"/>
            </a:endParaRPr>
          </a:p>
          <a:p>
            <a:pPr marL="0" indent="0">
              <a:buNone/>
              <a:defRPr/>
            </a:pPr>
            <a:r>
              <a:rPr lang="en-US" dirty="0" err="1">
                <a:cs typeface="Calibri"/>
              </a:rPr>
              <a:t>Yo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tengo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el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pelo</a:t>
            </a:r>
            <a:r>
              <a:rPr lang="en-US" dirty="0">
                <a:cs typeface="Calibri"/>
              </a:rPr>
              <a:t> rubio, y </a:t>
            </a:r>
            <a:r>
              <a:rPr lang="en-US" dirty="0" err="1">
                <a:cs typeface="Calibri"/>
              </a:rPr>
              <a:t>yo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tengo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ojos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azules</a:t>
            </a:r>
            <a:r>
              <a:rPr lang="en-US" dirty="0">
                <a:cs typeface="Calibri"/>
              </a:rPr>
              <a:t>. </a:t>
            </a:r>
          </a:p>
          <a:p>
            <a:pPr>
              <a:defRPr/>
            </a:pPr>
            <a:r>
              <a:rPr lang="en-US" dirty="0"/>
              <a:t>You have green eyes, and you like soccer</a:t>
            </a:r>
            <a:endParaRPr lang="en-US" dirty="0">
              <a:cs typeface="Calibri"/>
            </a:endParaRPr>
          </a:p>
          <a:p>
            <a:pPr marL="0" indent="0">
              <a:buNone/>
              <a:defRPr/>
            </a:pPr>
            <a:r>
              <a:rPr lang="en-US" dirty="0">
                <a:cs typeface="Calibri"/>
              </a:rPr>
              <a:t>Tu </a:t>
            </a:r>
            <a:r>
              <a:rPr lang="en-US" dirty="0" err="1">
                <a:cs typeface="Calibri"/>
              </a:rPr>
              <a:t>tienes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ojos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verdes</a:t>
            </a:r>
            <a:r>
              <a:rPr lang="en-US" dirty="0">
                <a:cs typeface="Calibri"/>
              </a:rPr>
              <a:t>, y </a:t>
            </a:r>
            <a:r>
              <a:rPr lang="en-US" dirty="0" err="1">
                <a:cs typeface="Calibri"/>
              </a:rPr>
              <a:t>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gusta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futbol</a:t>
            </a:r>
            <a:r>
              <a:rPr lang="en-US" dirty="0">
                <a:cs typeface="Calibri"/>
              </a:rPr>
              <a:t>.</a:t>
            </a:r>
          </a:p>
          <a:p>
            <a:pPr>
              <a:defRPr/>
            </a:pPr>
            <a:r>
              <a:rPr lang="en-US" dirty="0"/>
              <a:t>He has brown eyes, and is tall, dark, and handsome</a:t>
            </a:r>
            <a:endParaRPr lang="en-US" dirty="0">
              <a:cs typeface="Calibri"/>
            </a:endParaRPr>
          </a:p>
          <a:p>
            <a:pPr marL="0" indent="0">
              <a:buNone/>
              <a:defRPr/>
            </a:pPr>
            <a:r>
              <a:rPr lang="en-US" dirty="0">
                <a:cs typeface="Calibri" panose="020F0502020204030204"/>
              </a:rPr>
              <a:t>El </a:t>
            </a:r>
            <a:r>
              <a:rPr lang="en-US" dirty="0" err="1">
                <a:cs typeface="Calibri" panose="020F0502020204030204"/>
              </a:rPr>
              <a:t>tiene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ojos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marrones</a:t>
            </a:r>
            <a:r>
              <a:rPr lang="en-US" dirty="0">
                <a:cs typeface="Calibri" panose="020F0502020204030204"/>
              </a:rPr>
              <a:t>, y es alto, </a:t>
            </a:r>
            <a:r>
              <a:rPr lang="en-US" dirty="0" err="1">
                <a:cs typeface="Calibri" panose="020F0502020204030204"/>
              </a:rPr>
              <a:t>moreno</a:t>
            </a:r>
            <a:r>
              <a:rPr lang="en-US" dirty="0">
                <a:cs typeface="Calibri" panose="020F0502020204030204"/>
              </a:rPr>
              <a:t>, y </a:t>
            </a:r>
            <a:r>
              <a:rPr lang="en-US" dirty="0" err="1">
                <a:cs typeface="Calibri" panose="020F0502020204030204"/>
              </a:rPr>
              <a:t>guapo</a:t>
            </a:r>
            <a:r>
              <a:rPr lang="en-US" dirty="0">
                <a:cs typeface="Calibri" panose="020F0502020204030204"/>
              </a:rPr>
              <a:t>.</a:t>
            </a:r>
          </a:p>
          <a:p>
            <a:pPr>
              <a:defRPr/>
            </a:pPr>
            <a:r>
              <a:rPr lang="en-US" dirty="0"/>
              <a:t>We have brown hair (</a:t>
            </a:r>
            <a:r>
              <a:rPr lang="en-US" dirty="0" err="1"/>
              <a:t>pelo</a:t>
            </a:r>
            <a:r>
              <a:rPr lang="en-US" dirty="0"/>
              <a:t>) and we are students</a:t>
            </a:r>
          </a:p>
          <a:p>
            <a:pPr marL="0" indent="0">
              <a:buNone/>
              <a:defRPr/>
            </a:pPr>
            <a:r>
              <a:rPr lang="en-US" dirty="0" err="1">
                <a:cs typeface="Calibri" panose="020F0502020204030204"/>
              </a:rPr>
              <a:t>Nosotros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tenemos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el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pelo</a:t>
            </a:r>
            <a:r>
              <a:rPr lang="en-US" dirty="0">
                <a:cs typeface="Calibri" panose="020F0502020204030204"/>
              </a:rPr>
              <a:t> marron y </a:t>
            </a:r>
            <a:r>
              <a:rPr lang="en-US" dirty="0" err="1">
                <a:cs typeface="Calibri" panose="020F0502020204030204"/>
              </a:rPr>
              <a:t>nosotros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somos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estudiantes</a:t>
            </a:r>
            <a:r>
              <a:rPr lang="en-US" dirty="0">
                <a:cs typeface="Calibri" panose="020F0502020204030204"/>
              </a:rPr>
              <a:t>.</a:t>
            </a:r>
          </a:p>
          <a:p>
            <a:pPr>
              <a:defRPr/>
            </a:pPr>
            <a:r>
              <a:rPr lang="en-US" dirty="0"/>
              <a:t>Ya’ll have black hair (</a:t>
            </a:r>
            <a:r>
              <a:rPr lang="en-US" dirty="0" err="1"/>
              <a:t>pelo</a:t>
            </a:r>
            <a:r>
              <a:rPr lang="en-US" dirty="0"/>
              <a:t>)</a:t>
            </a:r>
            <a:endParaRPr lang="en-US" dirty="0">
              <a:cs typeface="Calibri"/>
            </a:endParaRPr>
          </a:p>
          <a:p>
            <a:pPr marL="0" indent="0">
              <a:buNone/>
              <a:defRPr/>
            </a:pPr>
            <a:r>
              <a:rPr lang="en-US" dirty="0" err="1">
                <a:cs typeface="Calibri" panose="020F0502020204030204"/>
              </a:rPr>
              <a:t>Vosotros</a:t>
            </a:r>
            <a:r>
              <a:rPr lang="en-US" dirty="0">
                <a:cs typeface="Calibri" panose="020F0502020204030204"/>
              </a:rPr>
              <a:t> </a:t>
            </a:r>
            <a:r>
              <a:rPr lang="en-US" dirty="0" err="1">
                <a:cs typeface="Calibri" panose="020F0502020204030204"/>
              </a:rPr>
              <a:t>teneis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el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pelo</a:t>
            </a:r>
            <a:r>
              <a:rPr lang="en-US" dirty="0">
                <a:cs typeface="Calibri" panose="020F0502020204030204"/>
              </a:rPr>
              <a:t> negro.</a:t>
            </a:r>
          </a:p>
          <a:p>
            <a:pPr>
              <a:defRPr/>
            </a:pPr>
            <a:r>
              <a:rPr lang="en-US" dirty="0"/>
              <a:t>They have blond hair (</a:t>
            </a:r>
            <a:r>
              <a:rPr lang="en-US" dirty="0" err="1"/>
              <a:t>pelo</a:t>
            </a:r>
            <a:r>
              <a:rPr lang="en-US" dirty="0"/>
              <a:t>), and are from the U.S.</a:t>
            </a:r>
            <a:endParaRPr lang="en-US" dirty="0">
              <a:cs typeface="Calibri"/>
            </a:endParaRPr>
          </a:p>
          <a:p>
            <a:pPr marL="0" indent="0">
              <a:buNone/>
              <a:defRPr/>
            </a:pPr>
            <a:r>
              <a:rPr lang="en-US" dirty="0" err="1">
                <a:cs typeface="Calibri"/>
              </a:rPr>
              <a:t>Ellos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tienen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pelo</a:t>
            </a:r>
            <a:r>
              <a:rPr lang="en-US" dirty="0">
                <a:cs typeface="Calibri"/>
              </a:rPr>
              <a:t> rubio, y son de Los </a:t>
            </a:r>
            <a:r>
              <a:rPr lang="en-US" dirty="0" err="1">
                <a:cs typeface="Calibri"/>
              </a:rPr>
              <a:t>Estados</a:t>
            </a:r>
            <a:r>
              <a:rPr lang="en-US" dirty="0">
                <a:cs typeface="Calibri"/>
              </a:rPr>
              <a:t> Unidos.</a:t>
            </a:r>
          </a:p>
        </p:txBody>
      </p:sp>
    </p:spTree>
    <p:extLst>
      <p:ext uri="{BB962C8B-B14F-4D97-AF65-F5344CB8AC3E}">
        <p14:creationId xmlns:p14="http://schemas.microsoft.com/office/powerpoint/2010/main" val="3015840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49969-EB17-4483-A1D5-50D568EED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457200"/>
            <a:ext cx="8229600" cy="6096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I am blond, and I have blue eyes</a:t>
            </a:r>
          </a:p>
          <a:p>
            <a:pPr lvl="1">
              <a:defRPr/>
            </a:pPr>
            <a:r>
              <a:rPr lang="en-US" err="1">
                <a:solidFill>
                  <a:srgbClr val="FF0000"/>
                </a:solidFill>
              </a:rPr>
              <a:t>Yo</a:t>
            </a:r>
            <a:r>
              <a:rPr lang="en-US">
                <a:solidFill>
                  <a:srgbClr val="FF0000"/>
                </a:solidFill>
              </a:rPr>
              <a:t> soy rubio, y </a:t>
            </a:r>
            <a:r>
              <a:rPr lang="en-US" err="1">
                <a:solidFill>
                  <a:srgbClr val="FF0000"/>
                </a:solidFill>
              </a:rPr>
              <a:t>tengo</a:t>
            </a:r>
            <a:r>
              <a:rPr lang="en-US">
                <a:solidFill>
                  <a:srgbClr val="FF0000"/>
                </a:solidFill>
              </a:rPr>
              <a:t> los </a:t>
            </a:r>
            <a:r>
              <a:rPr lang="en-US" err="1">
                <a:solidFill>
                  <a:srgbClr val="FF0000"/>
                </a:solidFill>
              </a:rPr>
              <a:t>ojos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err="1">
                <a:solidFill>
                  <a:srgbClr val="FF0000"/>
                </a:solidFill>
              </a:rPr>
              <a:t>azules</a:t>
            </a:r>
            <a:endParaRPr lang="en-US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/>
              <a:t>You have green eyes, and are pretty.</a:t>
            </a:r>
          </a:p>
          <a:p>
            <a:pPr lvl="1">
              <a:defRPr/>
            </a:pPr>
            <a:r>
              <a:rPr lang="en-US">
                <a:solidFill>
                  <a:srgbClr val="FF0000"/>
                </a:solidFill>
              </a:rPr>
              <a:t>Tú </a:t>
            </a:r>
            <a:r>
              <a:rPr lang="en-US" err="1">
                <a:solidFill>
                  <a:srgbClr val="FF0000"/>
                </a:solidFill>
              </a:rPr>
              <a:t>tienes</a:t>
            </a:r>
            <a:r>
              <a:rPr lang="en-US">
                <a:solidFill>
                  <a:srgbClr val="FF0000"/>
                </a:solidFill>
              </a:rPr>
              <a:t> los </a:t>
            </a:r>
            <a:r>
              <a:rPr lang="en-US" err="1">
                <a:solidFill>
                  <a:srgbClr val="FF0000"/>
                </a:solidFill>
              </a:rPr>
              <a:t>ojos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err="1">
                <a:solidFill>
                  <a:srgbClr val="FF0000"/>
                </a:solidFill>
              </a:rPr>
              <a:t>verdes</a:t>
            </a:r>
            <a:r>
              <a:rPr lang="en-US">
                <a:solidFill>
                  <a:srgbClr val="FF0000"/>
                </a:solidFill>
              </a:rPr>
              <a:t>, y </a:t>
            </a:r>
            <a:r>
              <a:rPr lang="en-US" err="1">
                <a:solidFill>
                  <a:srgbClr val="FF0000"/>
                </a:solidFill>
              </a:rPr>
              <a:t>eres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err="1">
                <a:solidFill>
                  <a:srgbClr val="FF0000"/>
                </a:solidFill>
              </a:rPr>
              <a:t>guapa</a:t>
            </a:r>
            <a:r>
              <a:rPr lang="en-US">
                <a:solidFill>
                  <a:srgbClr val="FF0000"/>
                </a:solidFill>
              </a:rPr>
              <a:t>.</a:t>
            </a:r>
          </a:p>
          <a:p>
            <a:pPr>
              <a:defRPr/>
            </a:pPr>
            <a:r>
              <a:rPr lang="en-US"/>
              <a:t>He has brown eyes, and is tall, dark, and handsome</a:t>
            </a:r>
          </a:p>
          <a:p>
            <a:pPr lvl="1">
              <a:defRPr/>
            </a:pPr>
            <a:r>
              <a:rPr lang="en-US" err="1">
                <a:solidFill>
                  <a:srgbClr val="FF0000"/>
                </a:solidFill>
              </a:rPr>
              <a:t>Él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err="1">
                <a:solidFill>
                  <a:srgbClr val="FF0000"/>
                </a:solidFill>
              </a:rPr>
              <a:t>tiene</a:t>
            </a:r>
            <a:r>
              <a:rPr lang="en-US">
                <a:solidFill>
                  <a:srgbClr val="FF0000"/>
                </a:solidFill>
              </a:rPr>
              <a:t> los </a:t>
            </a:r>
            <a:r>
              <a:rPr lang="en-US" err="1">
                <a:solidFill>
                  <a:srgbClr val="FF0000"/>
                </a:solidFill>
              </a:rPr>
              <a:t>ojos</a:t>
            </a:r>
            <a:r>
              <a:rPr lang="en-US">
                <a:solidFill>
                  <a:srgbClr val="FF0000"/>
                </a:solidFill>
              </a:rPr>
              <a:t> cafes y es alto, </a:t>
            </a:r>
            <a:r>
              <a:rPr lang="en-US" err="1">
                <a:solidFill>
                  <a:srgbClr val="FF0000"/>
                </a:solidFill>
              </a:rPr>
              <a:t>moreno</a:t>
            </a:r>
            <a:r>
              <a:rPr lang="en-US">
                <a:solidFill>
                  <a:srgbClr val="FF0000"/>
                </a:solidFill>
              </a:rPr>
              <a:t>, y </a:t>
            </a:r>
            <a:r>
              <a:rPr lang="en-US" err="1">
                <a:solidFill>
                  <a:srgbClr val="FF0000"/>
                </a:solidFill>
              </a:rPr>
              <a:t>guapo</a:t>
            </a:r>
            <a:r>
              <a:rPr lang="en-US">
                <a:solidFill>
                  <a:srgbClr val="FF0000"/>
                </a:solidFill>
              </a:rPr>
              <a:t>. </a:t>
            </a:r>
          </a:p>
          <a:p>
            <a:pPr>
              <a:defRPr/>
            </a:pPr>
            <a:r>
              <a:rPr lang="en-US"/>
              <a:t>We have brown hair (</a:t>
            </a:r>
            <a:r>
              <a:rPr lang="en-US" err="1"/>
              <a:t>pelo</a:t>
            </a:r>
            <a:r>
              <a:rPr lang="en-US"/>
              <a:t>) and we are students</a:t>
            </a:r>
          </a:p>
          <a:p>
            <a:pPr lvl="1">
              <a:defRPr/>
            </a:pPr>
            <a:r>
              <a:rPr lang="en-US" err="1">
                <a:solidFill>
                  <a:srgbClr val="FF0000"/>
                </a:solidFill>
              </a:rPr>
              <a:t>Nosotoros</a:t>
            </a:r>
            <a:r>
              <a:rPr lang="en-US">
                <a:solidFill>
                  <a:srgbClr val="FF0000"/>
                </a:solidFill>
              </a:rPr>
              <a:t> temenos el </a:t>
            </a:r>
            <a:r>
              <a:rPr lang="en-US" err="1">
                <a:solidFill>
                  <a:srgbClr val="FF0000"/>
                </a:solidFill>
              </a:rPr>
              <a:t>pelo</a:t>
            </a:r>
            <a:r>
              <a:rPr lang="en-US">
                <a:solidFill>
                  <a:srgbClr val="FF0000"/>
                </a:solidFill>
              </a:rPr>
              <a:t> café y </a:t>
            </a:r>
            <a:r>
              <a:rPr lang="en-US" err="1">
                <a:solidFill>
                  <a:srgbClr val="FF0000"/>
                </a:solidFill>
              </a:rPr>
              <a:t>somos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err="1">
                <a:solidFill>
                  <a:srgbClr val="FF0000"/>
                </a:solidFill>
              </a:rPr>
              <a:t>estudiantes</a:t>
            </a:r>
            <a:r>
              <a:rPr lang="en-US">
                <a:solidFill>
                  <a:srgbClr val="FF0000"/>
                </a:solidFill>
              </a:rPr>
              <a:t>.</a:t>
            </a:r>
          </a:p>
          <a:p>
            <a:pPr>
              <a:defRPr/>
            </a:pPr>
            <a:r>
              <a:rPr lang="en-US"/>
              <a:t>Ya’ll have black hair (</a:t>
            </a:r>
            <a:r>
              <a:rPr lang="en-US" err="1"/>
              <a:t>pelo</a:t>
            </a:r>
            <a:r>
              <a:rPr lang="en-US"/>
              <a:t>)</a:t>
            </a:r>
          </a:p>
          <a:p>
            <a:pPr lvl="1">
              <a:defRPr/>
            </a:pPr>
            <a:r>
              <a:rPr lang="en-US" err="1">
                <a:solidFill>
                  <a:srgbClr val="FF0000"/>
                </a:solidFill>
              </a:rPr>
              <a:t>Vosotros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err="1">
                <a:solidFill>
                  <a:srgbClr val="FF0000"/>
                </a:solidFill>
              </a:rPr>
              <a:t>tenéis</a:t>
            </a:r>
            <a:r>
              <a:rPr lang="en-US">
                <a:solidFill>
                  <a:srgbClr val="FF0000"/>
                </a:solidFill>
              </a:rPr>
              <a:t> el </a:t>
            </a:r>
            <a:r>
              <a:rPr lang="en-US" err="1">
                <a:solidFill>
                  <a:srgbClr val="FF0000"/>
                </a:solidFill>
              </a:rPr>
              <a:t>pelo</a:t>
            </a:r>
            <a:r>
              <a:rPr lang="en-US">
                <a:solidFill>
                  <a:srgbClr val="FF0000"/>
                </a:solidFill>
              </a:rPr>
              <a:t> negro.</a:t>
            </a:r>
          </a:p>
          <a:p>
            <a:pPr>
              <a:defRPr/>
            </a:pPr>
            <a:r>
              <a:rPr lang="en-US"/>
              <a:t>They have blond hair (</a:t>
            </a:r>
            <a:r>
              <a:rPr lang="en-US" err="1"/>
              <a:t>pelo</a:t>
            </a:r>
            <a:r>
              <a:rPr lang="en-US"/>
              <a:t>), and are from the U.S.</a:t>
            </a:r>
          </a:p>
          <a:p>
            <a:pPr lvl="1">
              <a:defRPr/>
            </a:pPr>
            <a:r>
              <a:rPr lang="en-US" err="1">
                <a:solidFill>
                  <a:srgbClr val="FF0000"/>
                </a:solidFill>
              </a:rPr>
              <a:t>Ellos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err="1">
                <a:solidFill>
                  <a:srgbClr val="FF0000"/>
                </a:solidFill>
              </a:rPr>
              <a:t>tienen</a:t>
            </a:r>
            <a:r>
              <a:rPr lang="en-US">
                <a:solidFill>
                  <a:srgbClr val="FF0000"/>
                </a:solidFill>
              </a:rPr>
              <a:t> el pelo rubio, y son de los </a:t>
            </a:r>
            <a:r>
              <a:rPr lang="en-US" err="1">
                <a:solidFill>
                  <a:srgbClr val="FF0000"/>
                </a:solidFill>
              </a:rPr>
              <a:t>Estados</a:t>
            </a:r>
            <a:r>
              <a:rPr lang="en-US">
                <a:solidFill>
                  <a:srgbClr val="FF0000"/>
                </a:solidFill>
              </a:rPr>
              <a:t> Unidos.</a:t>
            </a:r>
          </a:p>
        </p:txBody>
      </p:sp>
    </p:spTree>
    <p:extLst>
      <p:ext uri="{BB962C8B-B14F-4D97-AF65-F5344CB8AC3E}">
        <p14:creationId xmlns:p14="http://schemas.microsoft.com/office/powerpoint/2010/main" val="2795007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3" ma:contentTypeDescription="Create a new document." ma:contentTypeScope="" ma:versionID="aabaab56e484b8749c3163d4e15740e3">
  <xsd:schema xmlns:xsd="http://www.w3.org/2001/XMLSchema" xmlns:xs="http://www.w3.org/2001/XMLSchema" xmlns:p="http://schemas.microsoft.com/office/2006/metadata/properties" xmlns:ns2="7054d92a-f9bd-4a27-ac5f-eeceb6ec5622" xmlns:ns3="33f9c857-4026-4e87-b366-f0dccd7f7974" targetNamespace="http://schemas.microsoft.com/office/2006/metadata/properties" ma:root="true" ma:fieldsID="c067a75919bd5b892bcdcc4662e5ba2c" ns2:_="" ns3:_="">
    <xsd:import namespace="7054d92a-f9bd-4a27-ac5f-eeceb6ec5622"/>
    <xsd:import namespace="33f9c857-4026-4e87-b366-f0dccd7f79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c857-4026-4e87-b366-f0dccd7f7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92F631-B1D7-4423-96C6-11FC06CA7DD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E5161A0-2360-42AA-8B52-37883C742AC7}">
  <ds:schemaRefs>
    <ds:schemaRef ds:uri="33f9c857-4026-4e87-b366-f0dccd7f7974"/>
    <ds:schemaRef ds:uri="7054d92a-f9bd-4a27-ac5f-eeceb6ec562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C75A3E8-13C7-473A-B5B1-378DA47DAB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TENER – “to have”</vt:lpstr>
      <vt:lpstr>PowerPoint Presentation</vt:lpstr>
      <vt:lpstr>Conjugations of TENER</vt:lpstr>
      <vt:lpstr>Examples</vt:lpstr>
      <vt:lpstr>Tener is also used in a variety of idiomatic expressions (expressions that can not be literally translated, but that communicate an idea)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Phones in the locker, please!  Warm Up  Translate: 1) We are daring and fun 2) The dog is as nice as the cat</dc:title>
  <dc:creator>Sarah Bowers</dc:creator>
  <cp:revision>40</cp:revision>
  <dcterms:created xsi:type="dcterms:W3CDTF">2018-02-26T14:48:37Z</dcterms:created>
  <dcterms:modified xsi:type="dcterms:W3CDTF">2021-09-13T18:47:58Z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0x0101008FBA08DDD1A917498AC7B4DCB8B97810</vt:lpwstr>
  </property>
</Properties>
</file>